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69" r:id="rId2"/>
    <p:sldId id="261" r:id="rId3"/>
    <p:sldId id="256" r:id="rId4"/>
    <p:sldId id="274" r:id="rId5"/>
    <p:sldId id="272" r:id="rId6"/>
    <p:sldId id="275" r:id="rId7"/>
    <p:sldId id="273" r:id="rId8"/>
    <p:sldId id="257" r:id="rId9"/>
    <p:sldId id="286" r:id="rId10"/>
    <p:sldId id="258" r:id="rId11"/>
    <p:sldId id="259" r:id="rId12"/>
    <p:sldId id="276" r:id="rId13"/>
    <p:sldId id="277" r:id="rId14"/>
    <p:sldId id="302" r:id="rId15"/>
    <p:sldId id="278" r:id="rId16"/>
    <p:sldId id="263" r:id="rId17"/>
    <p:sldId id="264" r:id="rId18"/>
    <p:sldId id="279" r:id="rId19"/>
    <p:sldId id="280" r:id="rId20"/>
    <p:sldId id="265" r:id="rId21"/>
    <p:sldId id="260" r:id="rId22"/>
    <p:sldId id="281" r:id="rId23"/>
    <p:sldId id="282" r:id="rId24"/>
    <p:sldId id="303" r:id="rId25"/>
    <p:sldId id="283" r:id="rId26"/>
    <p:sldId id="284" r:id="rId27"/>
    <p:sldId id="285" r:id="rId28"/>
    <p:sldId id="288" r:id="rId29"/>
    <p:sldId id="289" r:id="rId30"/>
    <p:sldId id="290" r:id="rId31"/>
    <p:sldId id="267" r:id="rId32"/>
    <p:sldId id="291" r:id="rId33"/>
    <p:sldId id="268" r:id="rId34"/>
    <p:sldId id="292" r:id="rId35"/>
    <p:sldId id="293" r:id="rId36"/>
    <p:sldId id="294" r:id="rId37"/>
    <p:sldId id="304" r:id="rId38"/>
    <p:sldId id="295" r:id="rId39"/>
    <p:sldId id="296" r:id="rId40"/>
    <p:sldId id="297" r:id="rId41"/>
    <p:sldId id="298" r:id="rId42"/>
    <p:sldId id="299" r:id="rId43"/>
    <p:sldId id="270" r:id="rId44"/>
    <p:sldId id="287" r:id="rId45"/>
    <p:sldId id="271" r:id="rId46"/>
    <p:sldId id="300" r:id="rId47"/>
    <p:sldId id="301" r:id="rId48"/>
  </p:sldIdLst>
  <p:sldSz cx="9144000" cy="6858000" type="screen4x3"/>
  <p:notesSz cx="6794500" cy="9913938"/>
  <p:defaultTextStyle>
    <a:defPPr>
      <a:defRPr lang="de-AT"/>
    </a:defPPr>
    <a:lvl1pPr algn="l" rtl="0" fontAlgn="base">
      <a:spcBef>
        <a:spcPct val="0"/>
      </a:spcBef>
      <a:spcAft>
        <a:spcPct val="0"/>
      </a:spcAft>
      <a:defRPr sz="2400" b="1" kern="1200">
        <a:solidFill>
          <a:srgbClr val="003399"/>
        </a:solidFill>
        <a:latin typeface="Arial" panose="020B0604020202020204" pitchFamily="34" charset="0"/>
        <a:ea typeface="+mn-ea"/>
        <a:cs typeface="+mn-cs"/>
      </a:defRPr>
    </a:lvl1pPr>
    <a:lvl2pPr marL="457200" algn="l" rtl="0" fontAlgn="base">
      <a:spcBef>
        <a:spcPct val="0"/>
      </a:spcBef>
      <a:spcAft>
        <a:spcPct val="0"/>
      </a:spcAft>
      <a:defRPr sz="2400" b="1" kern="1200">
        <a:solidFill>
          <a:srgbClr val="003399"/>
        </a:solidFill>
        <a:latin typeface="Arial" panose="020B0604020202020204" pitchFamily="34" charset="0"/>
        <a:ea typeface="+mn-ea"/>
        <a:cs typeface="+mn-cs"/>
      </a:defRPr>
    </a:lvl2pPr>
    <a:lvl3pPr marL="914400" algn="l" rtl="0" fontAlgn="base">
      <a:spcBef>
        <a:spcPct val="0"/>
      </a:spcBef>
      <a:spcAft>
        <a:spcPct val="0"/>
      </a:spcAft>
      <a:defRPr sz="2400" b="1" kern="1200">
        <a:solidFill>
          <a:srgbClr val="003399"/>
        </a:solidFill>
        <a:latin typeface="Arial" panose="020B0604020202020204" pitchFamily="34" charset="0"/>
        <a:ea typeface="+mn-ea"/>
        <a:cs typeface="+mn-cs"/>
      </a:defRPr>
    </a:lvl3pPr>
    <a:lvl4pPr marL="1371600" algn="l" rtl="0" fontAlgn="base">
      <a:spcBef>
        <a:spcPct val="0"/>
      </a:spcBef>
      <a:spcAft>
        <a:spcPct val="0"/>
      </a:spcAft>
      <a:defRPr sz="2400" b="1" kern="1200">
        <a:solidFill>
          <a:srgbClr val="003399"/>
        </a:solidFill>
        <a:latin typeface="Arial" panose="020B0604020202020204" pitchFamily="34" charset="0"/>
        <a:ea typeface="+mn-ea"/>
        <a:cs typeface="+mn-cs"/>
      </a:defRPr>
    </a:lvl4pPr>
    <a:lvl5pPr marL="1828800" algn="l" rtl="0" fontAlgn="base">
      <a:spcBef>
        <a:spcPct val="0"/>
      </a:spcBef>
      <a:spcAft>
        <a:spcPct val="0"/>
      </a:spcAft>
      <a:defRPr sz="2400" b="1" kern="1200">
        <a:solidFill>
          <a:srgbClr val="003399"/>
        </a:solidFill>
        <a:latin typeface="Arial" panose="020B0604020202020204" pitchFamily="34" charset="0"/>
        <a:ea typeface="+mn-ea"/>
        <a:cs typeface="+mn-cs"/>
      </a:defRPr>
    </a:lvl5pPr>
    <a:lvl6pPr marL="2286000" algn="l" defTabSz="914400" rtl="0" eaLnBrk="1" latinLnBrk="0" hangingPunct="1">
      <a:defRPr sz="2400" b="1" kern="1200">
        <a:solidFill>
          <a:srgbClr val="003399"/>
        </a:solidFill>
        <a:latin typeface="Arial" panose="020B0604020202020204" pitchFamily="34" charset="0"/>
        <a:ea typeface="+mn-ea"/>
        <a:cs typeface="+mn-cs"/>
      </a:defRPr>
    </a:lvl6pPr>
    <a:lvl7pPr marL="2743200" algn="l" defTabSz="914400" rtl="0" eaLnBrk="1" latinLnBrk="0" hangingPunct="1">
      <a:defRPr sz="2400" b="1" kern="1200">
        <a:solidFill>
          <a:srgbClr val="003399"/>
        </a:solidFill>
        <a:latin typeface="Arial" panose="020B0604020202020204" pitchFamily="34" charset="0"/>
        <a:ea typeface="+mn-ea"/>
        <a:cs typeface="+mn-cs"/>
      </a:defRPr>
    </a:lvl7pPr>
    <a:lvl8pPr marL="3200400" algn="l" defTabSz="914400" rtl="0" eaLnBrk="1" latinLnBrk="0" hangingPunct="1">
      <a:defRPr sz="2400" b="1" kern="1200">
        <a:solidFill>
          <a:srgbClr val="003399"/>
        </a:solidFill>
        <a:latin typeface="Arial" panose="020B0604020202020204" pitchFamily="34" charset="0"/>
        <a:ea typeface="+mn-ea"/>
        <a:cs typeface="+mn-cs"/>
      </a:defRPr>
    </a:lvl8pPr>
    <a:lvl9pPr marL="3657600" algn="l" defTabSz="914400" rtl="0" eaLnBrk="1" latinLnBrk="0" hangingPunct="1">
      <a:defRPr sz="2400" b="1" kern="1200">
        <a:solidFill>
          <a:srgbClr val="003399"/>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DFF"/>
    <a:srgbClr val="DFDFFF"/>
    <a:srgbClr val="DFFFFF"/>
    <a:srgbClr val="EBFFFF"/>
    <a:srgbClr val="C1DCFF"/>
    <a:srgbClr val="FF3300"/>
    <a:srgbClr val="9933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833" autoAdjust="0"/>
    <p:restoredTop sz="88670" autoAdjust="0"/>
  </p:normalViewPr>
  <p:slideViewPr>
    <p:cSldViewPr>
      <p:cViewPr varScale="1">
        <p:scale>
          <a:sx n="136" d="100"/>
          <a:sy n="136" d="100"/>
        </p:scale>
        <p:origin x="1536"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63135C2-7569-4939-AB50-27EFB6C01000}"/>
              </a:ext>
            </a:extLst>
          </p:cNvPr>
          <p:cNvSpPr>
            <a:spLocks noGrp="1" noChangeArrowheads="1"/>
          </p:cNvSpPr>
          <p:nvPr>
            <p:ph type="hdr" sz="quarter"/>
          </p:nvPr>
        </p:nvSpPr>
        <p:spPr bwMode="auto">
          <a:xfrm>
            <a:off x="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latin typeface="Times New Roman" panose="02020603050405020304" pitchFamily="18" charset="0"/>
              </a:defRPr>
            </a:lvl1pPr>
          </a:lstStyle>
          <a:p>
            <a:endParaRPr lang="de-AT" altLang="de-DE"/>
          </a:p>
        </p:txBody>
      </p:sp>
      <p:sp>
        <p:nvSpPr>
          <p:cNvPr id="6147" name="Rectangle 3">
            <a:extLst>
              <a:ext uri="{FF2B5EF4-FFF2-40B4-BE49-F238E27FC236}">
                <a16:creationId xmlns:a16="http://schemas.microsoft.com/office/drawing/2014/main" id="{EA6734D0-8A5B-4EAA-9168-6E8D1ED3777A}"/>
              </a:ext>
            </a:extLst>
          </p:cNvPr>
          <p:cNvSpPr>
            <a:spLocks noGrp="1" noChangeArrowheads="1"/>
          </p:cNvSpPr>
          <p:nvPr>
            <p:ph type="dt" sz="quarter" idx="1"/>
          </p:nvPr>
        </p:nvSpPr>
        <p:spPr bwMode="auto">
          <a:xfrm>
            <a:off x="3849688" y="0"/>
            <a:ext cx="294481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panose="02020603050405020304" pitchFamily="18" charset="0"/>
              </a:defRPr>
            </a:lvl1pPr>
          </a:lstStyle>
          <a:p>
            <a:endParaRPr lang="de-AT" altLang="de-DE"/>
          </a:p>
        </p:txBody>
      </p:sp>
      <p:sp>
        <p:nvSpPr>
          <p:cNvPr id="6148" name="Rectangle 4">
            <a:extLst>
              <a:ext uri="{FF2B5EF4-FFF2-40B4-BE49-F238E27FC236}">
                <a16:creationId xmlns:a16="http://schemas.microsoft.com/office/drawing/2014/main" id="{BD88136C-B737-4C15-8104-9EAC5D2B456E}"/>
              </a:ext>
            </a:extLst>
          </p:cNvPr>
          <p:cNvSpPr>
            <a:spLocks noGrp="1" noChangeArrowheads="1"/>
          </p:cNvSpPr>
          <p:nvPr>
            <p:ph type="ftr" sz="quarter" idx="2"/>
          </p:nvPr>
        </p:nvSpPr>
        <p:spPr bwMode="auto">
          <a:xfrm>
            <a:off x="0" y="9418638"/>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latin typeface="Times New Roman" panose="02020603050405020304" pitchFamily="18" charset="0"/>
              </a:defRPr>
            </a:lvl1pPr>
          </a:lstStyle>
          <a:p>
            <a:endParaRPr lang="de-AT" altLang="de-DE"/>
          </a:p>
        </p:txBody>
      </p:sp>
      <p:sp>
        <p:nvSpPr>
          <p:cNvPr id="6149" name="Rectangle 5">
            <a:extLst>
              <a:ext uri="{FF2B5EF4-FFF2-40B4-BE49-F238E27FC236}">
                <a16:creationId xmlns:a16="http://schemas.microsoft.com/office/drawing/2014/main" id="{2FA42D19-8B09-4F04-90AB-6AB80E685EA8}"/>
              </a:ext>
            </a:extLst>
          </p:cNvPr>
          <p:cNvSpPr>
            <a:spLocks noGrp="1" noChangeArrowheads="1"/>
          </p:cNvSpPr>
          <p:nvPr>
            <p:ph type="sldNum" sz="quarter" idx="3"/>
          </p:nvPr>
        </p:nvSpPr>
        <p:spPr bwMode="auto">
          <a:xfrm>
            <a:off x="3849688" y="9418638"/>
            <a:ext cx="294481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anose="02020603050405020304" pitchFamily="18" charset="0"/>
              </a:defRPr>
            </a:lvl1pPr>
          </a:lstStyle>
          <a:p>
            <a:fld id="{787F67CE-86D4-4DFE-A979-1989890A1BB3}" type="slidenum">
              <a:rPr lang="de-AT" altLang="de-DE"/>
              <a:pPr/>
              <a:t>‹Nr.›</a:t>
            </a:fld>
            <a:endParaRPr lang="de-AT"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0E9CC78-B0BC-4210-8C9F-9A4C6D3101BC}"/>
              </a:ext>
            </a:extLst>
          </p:cNvPr>
          <p:cNvSpPr>
            <a:spLocks noGrp="1" noChangeArrowheads="1"/>
          </p:cNvSpPr>
          <p:nvPr>
            <p:ph type="hdr" sz="quarter"/>
          </p:nvPr>
        </p:nvSpPr>
        <p:spPr bwMode="auto">
          <a:xfrm>
            <a:off x="0" y="0"/>
            <a:ext cx="29765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latin typeface="Times New Roman" panose="02020603050405020304" pitchFamily="18" charset="0"/>
              </a:defRPr>
            </a:lvl1pPr>
          </a:lstStyle>
          <a:p>
            <a:endParaRPr lang="de-AT" altLang="de-DE"/>
          </a:p>
        </p:txBody>
      </p:sp>
      <p:sp>
        <p:nvSpPr>
          <p:cNvPr id="7171" name="Rectangle 3">
            <a:extLst>
              <a:ext uri="{FF2B5EF4-FFF2-40B4-BE49-F238E27FC236}">
                <a16:creationId xmlns:a16="http://schemas.microsoft.com/office/drawing/2014/main" id="{EDB8EBF9-338E-458D-8300-E38C7F5F53CC}"/>
              </a:ext>
            </a:extLst>
          </p:cNvPr>
          <p:cNvSpPr>
            <a:spLocks noGrp="1" noChangeArrowheads="1"/>
          </p:cNvSpPr>
          <p:nvPr>
            <p:ph type="dt" idx="1"/>
          </p:nvPr>
        </p:nvSpPr>
        <p:spPr bwMode="auto">
          <a:xfrm>
            <a:off x="3814763" y="0"/>
            <a:ext cx="29765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panose="02020603050405020304" pitchFamily="18" charset="0"/>
              </a:defRPr>
            </a:lvl1pPr>
          </a:lstStyle>
          <a:p>
            <a:endParaRPr lang="de-AT" altLang="de-DE"/>
          </a:p>
        </p:txBody>
      </p:sp>
      <p:sp>
        <p:nvSpPr>
          <p:cNvPr id="7172" name="Rectangle 4">
            <a:extLst>
              <a:ext uri="{FF2B5EF4-FFF2-40B4-BE49-F238E27FC236}">
                <a16:creationId xmlns:a16="http://schemas.microsoft.com/office/drawing/2014/main" id="{030BDE45-3209-418A-AC9F-8530AABE1E17}"/>
              </a:ext>
            </a:extLst>
          </p:cNvPr>
          <p:cNvSpPr>
            <a:spLocks noChangeArrowheads="1" noTextEdit="1"/>
          </p:cNvSpPr>
          <p:nvPr>
            <p:ph type="sldImg" idx="2"/>
          </p:nvPr>
        </p:nvSpPr>
        <p:spPr bwMode="auto">
          <a:xfrm>
            <a:off x="906463" y="762000"/>
            <a:ext cx="4978400" cy="373221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16:creationId xmlns:a16="http://schemas.microsoft.com/office/drawing/2014/main" id="{DBB4E787-A5F4-4B43-AE35-AFF634AC30BE}"/>
              </a:ext>
            </a:extLst>
          </p:cNvPr>
          <p:cNvSpPr>
            <a:spLocks noGrp="1" noChangeArrowheads="1"/>
          </p:cNvSpPr>
          <p:nvPr>
            <p:ph type="body" sz="quarter" idx="3"/>
          </p:nvPr>
        </p:nvSpPr>
        <p:spPr bwMode="auto">
          <a:xfrm>
            <a:off x="915988" y="4722813"/>
            <a:ext cx="4959350"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AT" altLang="de-DE"/>
              <a:t>Klicken Sie, um die Formate des Vorlagentextes zu bearbeiten</a:t>
            </a:r>
          </a:p>
          <a:p>
            <a:pPr lvl="1"/>
            <a:r>
              <a:rPr lang="de-AT" altLang="de-DE"/>
              <a:t>Zweite Ebene</a:t>
            </a:r>
          </a:p>
          <a:p>
            <a:pPr lvl="2"/>
            <a:r>
              <a:rPr lang="de-AT" altLang="de-DE"/>
              <a:t>Dritte Ebene</a:t>
            </a:r>
          </a:p>
          <a:p>
            <a:pPr lvl="3"/>
            <a:r>
              <a:rPr lang="de-AT" altLang="de-DE"/>
              <a:t>Vierte Ebene</a:t>
            </a:r>
          </a:p>
          <a:p>
            <a:pPr lvl="4"/>
            <a:r>
              <a:rPr lang="de-AT" altLang="de-DE"/>
              <a:t>Fünfte Ebene</a:t>
            </a:r>
          </a:p>
        </p:txBody>
      </p:sp>
      <p:sp>
        <p:nvSpPr>
          <p:cNvPr id="7174" name="Rectangle 6">
            <a:extLst>
              <a:ext uri="{FF2B5EF4-FFF2-40B4-BE49-F238E27FC236}">
                <a16:creationId xmlns:a16="http://schemas.microsoft.com/office/drawing/2014/main" id="{4FC099BC-CF20-4EA3-BBB2-726E4B887AA9}"/>
              </a:ext>
            </a:extLst>
          </p:cNvPr>
          <p:cNvSpPr>
            <a:spLocks noGrp="1" noChangeArrowheads="1"/>
          </p:cNvSpPr>
          <p:nvPr>
            <p:ph type="ftr" sz="quarter" idx="4"/>
          </p:nvPr>
        </p:nvSpPr>
        <p:spPr bwMode="auto">
          <a:xfrm>
            <a:off x="0" y="9444038"/>
            <a:ext cx="297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latin typeface="Times New Roman" panose="02020603050405020304" pitchFamily="18" charset="0"/>
              </a:defRPr>
            </a:lvl1pPr>
          </a:lstStyle>
          <a:p>
            <a:endParaRPr lang="de-AT" altLang="de-DE"/>
          </a:p>
        </p:txBody>
      </p:sp>
      <p:sp>
        <p:nvSpPr>
          <p:cNvPr id="7175" name="Rectangle 7">
            <a:extLst>
              <a:ext uri="{FF2B5EF4-FFF2-40B4-BE49-F238E27FC236}">
                <a16:creationId xmlns:a16="http://schemas.microsoft.com/office/drawing/2014/main" id="{DA449612-9F94-4EEE-89D9-D7E36348F38D}"/>
              </a:ext>
            </a:extLst>
          </p:cNvPr>
          <p:cNvSpPr>
            <a:spLocks noGrp="1" noChangeArrowheads="1"/>
          </p:cNvSpPr>
          <p:nvPr>
            <p:ph type="sldNum" sz="quarter" idx="5"/>
          </p:nvPr>
        </p:nvSpPr>
        <p:spPr bwMode="auto">
          <a:xfrm>
            <a:off x="3814763" y="9444038"/>
            <a:ext cx="2976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panose="02020603050405020304" pitchFamily="18" charset="0"/>
              </a:defRPr>
            </a:lvl1pPr>
          </a:lstStyle>
          <a:p>
            <a:fld id="{E46FEFE8-1418-46EF-9969-FF8F96D1765A}" type="slidenum">
              <a:rPr lang="de-AT" altLang="de-DE"/>
              <a:pPr/>
              <a:t>‹Nr.›</a:t>
            </a:fld>
            <a:endParaRPr lang="de-AT" alt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55E3CC-B3CD-4C07-9629-589EB2AA9C6C}"/>
              </a:ext>
            </a:extLst>
          </p:cNvPr>
          <p:cNvSpPr>
            <a:spLocks noGrp="1" noChangeArrowheads="1"/>
          </p:cNvSpPr>
          <p:nvPr>
            <p:ph type="sldNum" sz="quarter" idx="5"/>
          </p:nvPr>
        </p:nvSpPr>
        <p:spPr>
          <a:ln/>
        </p:spPr>
        <p:txBody>
          <a:bodyPr/>
          <a:lstStyle/>
          <a:p>
            <a:fld id="{D43488AF-AB2F-42D0-9C95-C450C3342270}" type="slidenum">
              <a:rPr lang="de-AT" altLang="de-DE"/>
              <a:pPr/>
              <a:t>3</a:t>
            </a:fld>
            <a:endParaRPr lang="de-AT" altLang="de-DE"/>
          </a:p>
        </p:txBody>
      </p:sp>
      <p:sp>
        <p:nvSpPr>
          <p:cNvPr id="28674" name="Rectangle 2">
            <a:extLst>
              <a:ext uri="{FF2B5EF4-FFF2-40B4-BE49-F238E27FC236}">
                <a16:creationId xmlns:a16="http://schemas.microsoft.com/office/drawing/2014/main" id="{A89D977D-4D08-43A8-B810-CB3B964F5467}"/>
              </a:ext>
            </a:extLst>
          </p:cNvPr>
          <p:cNvSpPr>
            <a:spLocks noChangeArrowheads="1" noTextEdit="1"/>
          </p:cNvSpPr>
          <p:nvPr>
            <p:ph type="sldImg"/>
          </p:nvPr>
        </p:nvSpPr>
        <p:spPr>
          <a:xfrm>
            <a:off x="908050" y="762000"/>
            <a:ext cx="4975225" cy="3732213"/>
          </a:xfrm>
          <a:ln/>
        </p:spPr>
      </p:sp>
      <p:sp>
        <p:nvSpPr>
          <p:cNvPr id="28675" name="Rectangle 3">
            <a:extLst>
              <a:ext uri="{FF2B5EF4-FFF2-40B4-BE49-F238E27FC236}">
                <a16:creationId xmlns:a16="http://schemas.microsoft.com/office/drawing/2014/main" id="{1E69706F-B4EE-4606-A5F6-056791494137}"/>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90F2E0-5ECD-4148-8D41-3C26622A6318}"/>
              </a:ext>
            </a:extLst>
          </p:cNvPr>
          <p:cNvSpPr>
            <a:spLocks noGrp="1" noChangeArrowheads="1"/>
          </p:cNvSpPr>
          <p:nvPr>
            <p:ph type="sldNum" sz="quarter" idx="5"/>
          </p:nvPr>
        </p:nvSpPr>
        <p:spPr>
          <a:ln/>
        </p:spPr>
        <p:txBody>
          <a:bodyPr/>
          <a:lstStyle/>
          <a:p>
            <a:fld id="{CE8D88B8-0BF4-43B5-A32E-2159A4F82346}" type="slidenum">
              <a:rPr lang="de-AT" altLang="de-DE"/>
              <a:pPr/>
              <a:t>8</a:t>
            </a:fld>
            <a:endParaRPr lang="de-AT" altLang="de-DE"/>
          </a:p>
        </p:txBody>
      </p:sp>
      <p:sp>
        <p:nvSpPr>
          <p:cNvPr id="8194" name="Rectangle 2">
            <a:extLst>
              <a:ext uri="{FF2B5EF4-FFF2-40B4-BE49-F238E27FC236}">
                <a16:creationId xmlns:a16="http://schemas.microsoft.com/office/drawing/2014/main" id="{F4242B6F-12E9-49D1-B4A4-287DE4C5F693}"/>
              </a:ext>
            </a:extLst>
          </p:cNvPr>
          <p:cNvSpPr>
            <a:spLocks noChangeArrowheads="1" noTextEdit="1"/>
          </p:cNvSpPr>
          <p:nvPr>
            <p:ph type="sldImg"/>
          </p:nvPr>
        </p:nvSpPr>
        <p:spPr>
          <a:xfrm>
            <a:off x="908050" y="762000"/>
            <a:ext cx="4975225" cy="3732213"/>
          </a:xfrm>
          <a:ln/>
        </p:spPr>
      </p:sp>
      <p:sp>
        <p:nvSpPr>
          <p:cNvPr id="8195" name="Rectangle 3">
            <a:extLst>
              <a:ext uri="{FF2B5EF4-FFF2-40B4-BE49-F238E27FC236}">
                <a16:creationId xmlns:a16="http://schemas.microsoft.com/office/drawing/2014/main" id="{CA9F3C7D-B856-497B-B1C8-6FE9438BBA96}"/>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BDC3F0-E98F-40BF-9207-874EFE5E6731}"/>
              </a:ext>
            </a:extLst>
          </p:cNvPr>
          <p:cNvSpPr>
            <a:spLocks noGrp="1" noChangeArrowheads="1"/>
          </p:cNvSpPr>
          <p:nvPr>
            <p:ph type="sldNum" sz="quarter" idx="5"/>
          </p:nvPr>
        </p:nvSpPr>
        <p:spPr>
          <a:ln/>
        </p:spPr>
        <p:txBody>
          <a:bodyPr/>
          <a:lstStyle/>
          <a:p>
            <a:fld id="{099DD309-F44C-4764-8644-F6100B627AEB}" type="slidenum">
              <a:rPr lang="de-AT" altLang="de-DE"/>
              <a:pPr/>
              <a:t>16</a:t>
            </a:fld>
            <a:endParaRPr lang="de-AT" altLang="de-DE"/>
          </a:p>
        </p:txBody>
      </p:sp>
      <p:sp>
        <p:nvSpPr>
          <p:cNvPr id="17410" name="Rectangle 2">
            <a:extLst>
              <a:ext uri="{FF2B5EF4-FFF2-40B4-BE49-F238E27FC236}">
                <a16:creationId xmlns:a16="http://schemas.microsoft.com/office/drawing/2014/main" id="{5BEF4C04-6F61-4B13-9325-647125CE27A4}"/>
              </a:ext>
            </a:extLst>
          </p:cNvPr>
          <p:cNvSpPr>
            <a:spLocks noChangeArrowheads="1" noTextEdit="1"/>
          </p:cNvSpPr>
          <p:nvPr>
            <p:ph type="sldImg"/>
          </p:nvPr>
        </p:nvSpPr>
        <p:spPr bwMode="auto">
          <a:xfrm>
            <a:off x="908050" y="762000"/>
            <a:ext cx="4975225" cy="3732213"/>
          </a:xfrm>
          <a:prstGeom prst="rect">
            <a:avLst/>
          </a:prstGeom>
          <a:solidFill>
            <a:srgbClr val="FFFFFF"/>
          </a:solidFill>
          <a:ln>
            <a:solidFill>
              <a:srgbClr val="000000"/>
            </a:solidFill>
            <a:miter lim="800000"/>
            <a:headEnd/>
            <a:tailEnd/>
          </a:ln>
        </p:spPr>
      </p:sp>
      <p:sp>
        <p:nvSpPr>
          <p:cNvPr id="17411" name="Rectangle 3">
            <a:extLst>
              <a:ext uri="{FF2B5EF4-FFF2-40B4-BE49-F238E27FC236}">
                <a16:creationId xmlns:a16="http://schemas.microsoft.com/office/drawing/2014/main" id="{F44DC9EA-2BD0-4D97-A26B-D69A13CC3A03}"/>
              </a:ext>
            </a:extLst>
          </p:cNvPr>
          <p:cNvSpPr>
            <a:spLocks noChangeArrowheads="1"/>
          </p:cNvSpPr>
          <p:nvPr>
            <p:ph type="body" idx="1"/>
          </p:nvPr>
        </p:nvSpPr>
        <p:spPr bwMode="auto">
          <a:xfrm>
            <a:off x="915988" y="4722813"/>
            <a:ext cx="4959350" cy="4416425"/>
          </a:xfrm>
          <a:prstGeom prst="rect">
            <a:avLst/>
          </a:prstGeom>
          <a:solidFill>
            <a:srgbClr val="FFFFFF"/>
          </a:solidFill>
          <a:ln>
            <a:solidFill>
              <a:srgbClr val="000000"/>
            </a:solidFill>
            <a:miter lim="800000"/>
            <a:headEnd/>
            <a:tailEnd/>
          </a:ln>
        </p:spPr>
        <p:txBody>
          <a:bodyPr/>
          <a:lstStyle/>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5C38514-2D1F-4DC9-9259-3989F76129C6}"/>
              </a:ext>
            </a:extLst>
          </p:cNvPr>
          <p:cNvSpPr>
            <a:spLocks noGrp="1" noChangeArrowheads="1"/>
          </p:cNvSpPr>
          <p:nvPr>
            <p:ph type="sldNum" sz="quarter" idx="5"/>
          </p:nvPr>
        </p:nvSpPr>
        <p:spPr>
          <a:ln/>
        </p:spPr>
        <p:txBody>
          <a:bodyPr/>
          <a:lstStyle/>
          <a:p>
            <a:fld id="{72E9A34A-2D9F-4829-A7BE-5F3909A80D63}" type="slidenum">
              <a:rPr lang="de-AT" altLang="de-DE"/>
              <a:pPr/>
              <a:t>17</a:t>
            </a:fld>
            <a:endParaRPr lang="de-AT" altLang="de-DE"/>
          </a:p>
        </p:txBody>
      </p:sp>
      <p:sp>
        <p:nvSpPr>
          <p:cNvPr id="19458" name="Rectangle 2">
            <a:extLst>
              <a:ext uri="{FF2B5EF4-FFF2-40B4-BE49-F238E27FC236}">
                <a16:creationId xmlns:a16="http://schemas.microsoft.com/office/drawing/2014/main" id="{A93F7F15-DF7A-4A28-A672-B01444820597}"/>
              </a:ext>
            </a:extLst>
          </p:cNvPr>
          <p:cNvSpPr>
            <a:spLocks noChangeArrowheads="1" noTextEdit="1"/>
          </p:cNvSpPr>
          <p:nvPr>
            <p:ph type="sldImg"/>
          </p:nvPr>
        </p:nvSpPr>
        <p:spPr bwMode="auto">
          <a:xfrm>
            <a:off x="908050" y="762000"/>
            <a:ext cx="4975225" cy="3732213"/>
          </a:xfrm>
          <a:prstGeom prst="rect">
            <a:avLst/>
          </a:prstGeom>
          <a:solidFill>
            <a:srgbClr val="FFFFFF"/>
          </a:solidFill>
          <a:ln>
            <a:solidFill>
              <a:srgbClr val="000000"/>
            </a:solidFill>
            <a:miter lim="800000"/>
            <a:headEnd/>
            <a:tailEnd/>
          </a:ln>
        </p:spPr>
      </p:sp>
      <p:sp>
        <p:nvSpPr>
          <p:cNvPr id="19459" name="Rectangle 3">
            <a:extLst>
              <a:ext uri="{FF2B5EF4-FFF2-40B4-BE49-F238E27FC236}">
                <a16:creationId xmlns:a16="http://schemas.microsoft.com/office/drawing/2014/main" id="{B401CAD7-8939-481B-9C49-E70334681EFD}"/>
              </a:ext>
            </a:extLst>
          </p:cNvPr>
          <p:cNvSpPr>
            <a:spLocks noChangeArrowheads="1"/>
          </p:cNvSpPr>
          <p:nvPr>
            <p:ph type="body" idx="1"/>
          </p:nvPr>
        </p:nvSpPr>
        <p:spPr bwMode="auto">
          <a:xfrm>
            <a:off x="915988" y="4722813"/>
            <a:ext cx="4959350" cy="4416425"/>
          </a:xfrm>
          <a:prstGeom prst="rect">
            <a:avLst/>
          </a:prstGeom>
          <a:solidFill>
            <a:srgbClr val="FFFFFF"/>
          </a:solidFill>
          <a:ln>
            <a:solidFill>
              <a:srgbClr val="000000"/>
            </a:solidFill>
            <a:miter lim="800000"/>
            <a:headEnd/>
            <a:tailEnd/>
          </a:ln>
        </p:spPr>
        <p:txBody>
          <a:bodyP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5194934-F534-48CE-90A3-55ADC2D90535}"/>
              </a:ext>
            </a:extLst>
          </p:cNvPr>
          <p:cNvSpPr>
            <a:spLocks noGrp="1" noChangeArrowheads="1"/>
          </p:cNvSpPr>
          <p:nvPr>
            <p:ph type="sldNum" sz="quarter" idx="5"/>
          </p:nvPr>
        </p:nvSpPr>
        <p:spPr>
          <a:ln/>
        </p:spPr>
        <p:txBody>
          <a:bodyPr/>
          <a:lstStyle/>
          <a:p>
            <a:fld id="{F99612FD-C088-4969-95B2-249D7C1D9066}" type="slidenum">
              <a:rPr lang="de-AT" altLang="de-DE"/>
              <a:pPr/>
              <a:t>20</a:t>
            </a:fld>
            <a:endParaRPr lang="de-AT" altLang="de-DE"/>
          </a:p>
        </p:txBody>
      </p:sp>
      <p:sp>
        <p:nvSpPr>
          <p:cNvPr id="21506" name="Rectangle 2">
            <a:extLst>
              <a:ext uri="{FF2B5EF4-FFF2-40B4-BE49-F238E27FC236}">
                <a16:creationId xmlns:a16="http://schemas.microsoft.com/office/drawing/2014/main" id="{1F8D908B-C73E-49F5-A04A-F71557CA0C24}"/>
              </a:ext>
            </a:extLst>
          </p:cNvPr>
          <p:cNvSpPr>
            <a:spLocks noChangeArrowheads="1" noTextEdit="1"/>
          </p:cNvSpPr>
          <p:nvPr>
            <p:ph type="sldImg"/>
          </p:nvPr>
        </p:nvSpPr>
        <p:spPr bwMode="auto">
          <a:xfrm>
            <a:off x="908050" y="762000"/>
            <a:ext cx="4975225" cy="3732213"/>
          </a:xfrm>
          <a:prstGeom prst="rect">
            <a:avLst/>
          </a:prstGeom>
          <a:solidFill>
            <a:srgbClr val="FFFFFF"/>
          </a:solidFill>
          <a:ln>
            <a:solidFill>
              <a:srgbClr val="000000"/>
            </a:solidFill>
            <a:miter lim="800000"/>
            <a:headEnd/>
            <a:tailEnd/>
          </a:ln>
        </p:spPr>
      </p:sp>
      <p:sp>
        <p:nvSpPr>
          <p:cNvPr id="21507" name="Rectangle 3">
            <a:extLst>
              <a:ext uri="{FF2B5EF4-FFF2-40B4-BE49-F238E27FC236}">
                <a16:creationId xmlns:a16="http://schemas.microsoft.com/office/drawing/2014/main" id="{253A5CD6-9F82-4130-AE69-F07016567540}"/>
              </a:ext>
            </a:extLst>
          </p:cNvPr>
          <p:cNvSpPr>
            <a:spLocks noChangeArrowheads="1"/>
          </p:cNvSpPr>
          <p:nvPr>
            <p:ph type="body" idx="1"/>
          </p:nvPr>
        </p:nvSpPr>
        <p:spPr bwMode="auto">
          <a:xfrm>
            <a:off x="915988" y="4722813"/>
            <a:ext cx="4959350" cy="4416425"/>
          </a:xfrm>
          <a:prstGeom prst="rect">
            <a:avLst/>
          </a:prstGeom>
          <a:solidFill>
            <a:srgbClr val="FFFFFF"/>
          </a:solidFill>
          <a:ln>
            <a:solidFill>
              <a:srgbClr val="000000"/>
            </a:solidFill>
            <a:miter lim="800000"/>
            <a:headEnd/>
            <a:tailEnd/>
          </a:ln>
        </p:spPr>
        <p:txBody>
          <a:bodyP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909D18-3FFD-415E-876C-0E5BD91CDC12}"/>
              </a:ext>
            </a:extLst>
          </p:cNvPr>
          <p:cNvSpPr>
            <a:spLocks noGrp="1" noChangeArrowheads="1"/>
          </p:cNvSpPr>
          <p:nvPr>
            <p:ph type="sldNum" sz="quarter" idx="5"/>
          </p:nvPr>
        </p:nvSpPr>
        <p:spPr>
          <a:ln/>
        </p:spPr>
        <p:txBody>
          <a:bodyPr/>
          <a:lstStyle/>
          <a:p>
            <a:fld id="{26D8B4C2-FA4D-4296-AC2E-34F6C57D1442}" type="slidenum">
              <a:rPr lang="de-AT" altLang="de-DE"/>
              <a:pPr/>
              <a:t>28</a:t>
            </a:fld>
            <a:endParaRPr lang="de-AT" altLang="de-DE"/>
          </a:p>
        </p:txBody>
      </p:sp>
      <p:sp>
        <p:nvSpPr>
          <p:cNvPr id="66562" name="Rectangle 2">
            <a:extLst>
              <a:ext uri="{FF2B5EF4-FFF2-40B4-BE49-F238E27FC236}">
                <a16:creationId xmlns:a16="http://schemas.microsoft.com/office/drawing/2014/main" id="{F53E1F2B-3162-4077-9DAC-6C16205AC207}"/>
              </a:ext>
            </a:extLst>
          </p:cNvPr>
          <p:cNvSpPr>
            <a:spLocks noChangeArrowheads="1" noTextEdit="1"/>
          </p:cNvSpPr>
          <p:nvPr>
            <p:ph type="sldImg"/>
          </p:nvPr>
        </p:nvSpPr>
        <p:spPr>
          <a:xfrm>
            <a:off x="908050" y="762000"/>
            <a:ext cx="4975225" cy="3732213"/>
          </a:xfrm>
          <a:ln/>
        </p:spPr>
      </p:sp>
      <p:sp>
        <p:nvSpPr>
          <p:cNvPr id="66563" name="Rectangle 3">
            <a:extLst>
              <a:ext uri="{FF2B5EF4-FFF2-40B4-BE49-F238E27FC236}">
                <a16:creationId xmlns:a16="http://schemas.microsoft.com/office/drawing/2014/main" id="{C0DCA501-C2CB-420D-A700-05C0734B3C61}"/>
              </a:ext>
            </a:extLst>
          </p:cNvPr>
          <p:cNvSpPr>
            <a:spLocks noGrp="1" noChangeArrowheads="1"/>
          </p:cNvSpPr>
          <p:nvPr>
            <p:ph type="body" idx="1"/>
          </p:nvPr>
        </p:nvSpPr>
        <p:spPr/>
        <p:txBody>
          <a:bodyP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2BFF89C-C5B3-4BF1-8497-27430833F096}"/>
              </a:ext>
            </a:extLst>
          </p:cNvPr>
          <p:cNvSpPr>
            <a:spLocks noGrp="1" noChangeArrowheads="1"/>
          </p:cNvSpPr>
          <p:nvPr>
            <p:ph type="sldNum" sz="quarter" idx="5"/>
          </p:nvPr>
        </p:nvSpPr>
        <p:spPr>
          <a:ln/>
        </p:spPr>
        <p:txBody>
          <a:bodyPr/>
          <a:lstStyle/>
          <a:p>
            <a:fld id="{D2758A8F-E557-4E5D-8FFE-C07AF6C085A2}" type="slidenum">
              <a:rPr lang="de-AT" altLang="de-DE"/>
              <a:pPr/>
              <a:t>31</a:t>
            </a:fld>
            <a:endParaRPr lang="de-AT" altLang="de-DE"/>
          </a:p>
        </p:txBody>
      </p:sp>
      <p:sp>
        <p:nvSpPr>
          <p:cNvPr id="25602" name="Rectangle 2">
            <a:extLst>
              <a:ext uri="{FF2B5EF4-FFF2-40B4-BE49-F238E27FC236}">
                <a16:creationId xmlns:a16="http://schemas.microsoft.com/office/drawing/2014/main" id="{ADE28699-8C3A-4D25-A0FA-AAC70281E17B}"/>
              </a:ext>
            </a:extLst>
          </p:cNvPr>
          <p:cNvSpPr>
            <a:spLocks noChangeArrowheads="1" noTextEdit="1"/>
          </p:cNvSpPr>
          <p:nvPr>
            <p:ph type="sldImg"/>
          </p:nvPr>
        </p:nvSpPr>
        <p:spPr bwMode="auto">
          <a:xfrm>
            <a:off x="908050" y="762000"/>
            <a:ext cx="4975225" cy="3732213"/>
          </a:xfrm>
          <a:prstGeom prst="rect">
            <a:avLst/>
          </a:prstGeom>
          <a:solidFill>
            <a:srgbClr val="FFFFFF"/>
          </a:solidFill>
          <a:ln>
            <a:solidFill>
              <a:srgbClr val="000000"/>
            </a:solidFill>
            <a:miter lim="800000"/>
            <a:headEnd/>
            <a:tailEnd/>
          </a:ln>
        </p:spPr>
      </p:sp>
      <p:sp>
        <p:nvSpPr>
          <p:cNvPr id="25603" name="Rectangle 3">
            <a:extLst>
              <a:ext uri="{FF2B5EF4-FFF2-40B4-BE49-F238E27FC236}">
                <a16:creationId xmlns:a16="http://schemas.microsoft.com/office/drawing/2014/main" id="{95D2FC94-DB46-4097-B820-2DAB2C52D714}"/>
              </a:ext>
            </a:extLst>
          </p:cNvPr>
          <p:cNvSpPr>
            <a:spLocks noChangeArrowheads="1"/>
          </p:cNvSpPr>
          <p:nvPr>
            <p:ph type="body" idx="1"/>
          </p:nvPr>
        </p:nvSpPr>
        <p:spPr bwMode="auto">
          <a:xfrm>
            <a:off x="915988" y="4722813"/>
            <a:ext cx="4959350" cy="4416425"/>
          </a:xfrm>
          <a:prstGeom prst="rect">
            <a:avLst/>
          </a:prstGeom>
          <a:solidFill>
            <a:srgbClr val="FFFFFF"/>
          </a:solidFill>
          <a:ln>
            <a:solidFill>
              <a:srgbClr val="000000"/>
            </a:solidFill>
            <a:miter lim="800000"/>
            <a:headEnd/>
            <a:tailEnd/>
          </a:ln>
        </p:spPr>
        <p:txBody>
          <a:bodyP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459202-E254-459B-9285-43E6448ADCEE}"/>
              </a:ext>
            </a:extLst>
          </p:cNvPr>
          <p:cNvSpPr>
            <a:spLocks noGrp="1" noChangeArrowheads="1"/>
          </p:cNvSpPr>
          <p:nvPr>
            <p:ph type="sldNum" sz="quarter" idx="5"/>
          </p:nvPr>
        </p:nvSpPr>
        <p:spPr>
          <a:ln/>
        </p:spPr>
        <p:txBody>
          <a:bodyPr/>
          <a:lstStyle/>
          <a:p>
            <a:fld id="{EC53C0BF-4115-4A17-8DE7-DCCCF720BD85}" type="slidenum">
              <a:rPr lang="de-AT" altLang="de-DE"/>
              <a:pPr/>
              <a:t>33</a:t>
            </a:fld>
            <a:endParaRPr lang="de-AT" altLang="de-DE"/>
          </a:p>
        </p:txBody>
      </p:sp>
      <p:sp>
        <p:nvSpPr>
          <p:cNvPr id="27650" name="Rectangle 2">
            <a:extLst>
              <a:ext uri="{FF2B5EF4-FFF2-40B4-BE49-F238E27FC236}">
                <a16:creationId xmlns:a16="http://schemas.microsoft.com/office/drawing/2014/main" id="{C2F5A8D3-811C-4A43-9D89-03DAC98C95EA}"/>
              </a:ext>
            </a:extLst>
          </p:cNvPr>
          <p:cNvSpPr>
            <a:spLocks noChangeArrowheads="1" noTextEdit="1"/>
          </p:cNvSpPr>
          <p:nvPr>
            <p:ph type="sldImg"/>
          </p:nvPr>
        </p:nvSpPr>
        <p:spPr bwMode="auto">
          <a:xfrm>
            <a:off x="908050" y="762000"/>
            <a:ext cx="4975225" cy="3732213"/>
          </a:xfrm>
          <a:prstGeom prst="rect">
            <a:avLst/>
          </a:prstGeom>
          <a:solidFill>
            <a:srgbClr val="FFFFFF"/>
          </a:solidFill>
          <a:ln>
            <a:solidFill>
              <a:srgbClr val="000000"/>
            </a:solidFill>
            <a:miter lim="800000"/>
            <a:headEnd/>
            <a:tailEnd/>
          </a:ln>
        </p:spPr>
      </p:sp>
      <p:sp>
        <p:nvSpPr>
          <p:cNvPr id="27651" name="Rectangle 3">
            <a:extLst>
              <a:ext uri="{FF2B5EF4-FFF2-40B4-BE49-F238E27FC236}">
                <a16:creationId xmlns:a16="http://schemas.microsoft.com/office/drawing/2014/main" id="{ECF5827C-1E1E-4403-A25E-9BF71838F652}"/>
              </a:ext>
            </a:extLst>
          </p:cNvPr>
          <p:cNvSpPr>
            <a:spLocks noChangeArrowheads="1"/>
          </p:cNvSpPr>
          <p:nvPr>
            <p:ph type="body" idx="1"/>
          </p:nvPr>
        </p:nvSpPr>
        <p:spPr bwMode="auto">
          <a:xfrm>
            <a:off x="915988" y="4722813"/>
            <a:ext cx="4959350" cy="4416425"/>
          </a:xfrm>
          <a:prstGeom prst="rect">
            <a:avLst/>
          </a:prstGeom>
          <a:solidFill>
            <a:srgbClr val="FFFFFF"/>
          </a:solidFill>
          <a:ln>
            <a:solidFill>
              <a:srgbClr val="000000"/>
            </a:solidFill>
            <a:miter lim="800000"/>
            <a:headEnd/>
            <a:tailEnd/>
          </a:ln>
        </p:spPr>
        <p:txBody>
          <a:bodyPr/>
          <a:lstStyle/>
          <a:p>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0586D-130A-49EB-8B30-325AD2833E89}"/>
              </a:ext>
            </a:extLst>
          </p:cNvPr>
          <p:cNvSpPr>
            <a:spLocks noGrp="1"/>
          </p:cNvSpPr>
          <p:nvPr>
            <p:ph type="ctrTitle"/>
          </p:nvPr>
        </p:nvSpPr>
        <p:spPr>
          <a:xfrm>
            <a:off x="1143000" y="1122363"/>
            <a:ext cx="6858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E47DE2B-CB5D-430B-8F69-8E40F96CF1E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D66711C-11F9-42D6-BE9C-7DDAC868B5B3}"/>
              </a:ext>
            </a:extLst>
          </p:cNvPr>
          <p:cNvSpPr>
            <a:spLocks noGrp="1"/>
          </p:cNvSpPr>
          <p:nvPr>
            <p:ph type="dt" sz="half" idx="10"/>
          </p:nvPr>
        </p:nvSpPr>
        <p:spPr/>
        <p:txBody>
          <a:bodyPr/>
          <a:lstStyle>
            <a:lvl1pPr>
              <a:defRPr/>
            </a:lvl1pPr>
          </a:lstStyle>
          <a:p>
            <a:endParaRPr lang="de-AT" altLang="de-DE"/>
          </a:p>
        </p:txBody>
      </p:sp>
      <p:sp>
        <p:nvSpPr>
          <p:cNvPr id="5" name="Fußzeilenplatzhalter 4">
            <a:extLst>
              <a:ext uri="{FF2B5EF4-FFF2-40B4-BE49-F238E27FC236}">
                <a16:creationId xmlns:a16="http://schemas.microsoft.com/office/drawing/2014/main" id="{AB0B7C7D-7702-4C21-8089-1B1A0039C58F}"/>
              </a:ext>
            </a:extLst>
          </p:cNvPr>
          <p:cNvSpPr>
            <a:spLocks noGrp="1"/>
          </p:cNvSpPr>
          <p:nvPr>
            <p:ph type="ftr" sz="quarter" idx="11"/>
          </p:nvPr>
        </p:nvSpPr>
        <p:spPr/>
        <p:txBody>
          <a:bodyPr/>
          <a:lstStyle>
            <a:lvl1pPr>
              <a:defRPr/>
            </a:lvl1pPr>
          </a:lstStyle>
          <a:p>
            <a:endParaRPr lang="de-AT" altLang="de-DE"/>
          </a:p>
        </p:txBody>
      </p:sp>
      <p:sp>
        <p:nvSpPr>
          <p:cNvPr id="6" name="Foliennummernplatzhalter 5">
            <a:extLst>
              <a:ext uri="{FF2B5EF4-FFF2-40B4-BE49-F238E27FC236}">
                <a16:creationId xmlns:a16="http://schemas.microsoft.com/office/drawing/2014/main" id="{8B06DAD4-F215-4C4C-B5FE-BC9F546325F6}"/>
              </a:ext>
            </a:extLst>
          </p:cNvPr>
          <p:cNvSpPr>
            <a:spLocks noGrp="1"/>
          </p:cNvSpPr>
          <p:nvPr>
            <p:ph type="sldNum" sz="quarter" idx="12"/>
          </p:nvPr>
        </p:nvSpPr>
        <p:spPr/>
        <p:txBody>
          <a:bodyPr/>
          <a:lstStyle>
            <a:lvl1pPr>
              <a:defRPr/>
            </a:lvl1pPr>
          </a:lstStyle>
          <a:p>
            <a:fld id="{264175DF-DD80-42FD-9C3F-6F14E42F41DA}" type="slidenum">
              <a:rPr lang="de-AT" altLang="de-DE"/>
              <a:pPr/>
              <a:t>‹Nr.›</a:t>
            </a:fld>
            <a:endParaRPr lang="de-AT" altLang="de-DE"/>
          </a:p>
        </p:txBody>
      </p:sp>
    </p:spTree>
    <p:extLst>
      <p:ext uri="{BB962C8B-B14F-4D97-AF65-F5344CB8AC3E}">
        <p14:creationId xmlns:p14="http://schemas.microsoft.com/office/powerpoint/2010/main" val="3712426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2AE9B4-07E8-4051-A8A7-30B477630D5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40D72AD-007E-4D6B-A391-A15AAA55F2B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C97D067-20FE-4296-A1E3-71ABA302E51F}"/>
              </a:ext>
            </a:extLst>
          </p:cNvPr>
          <p:cNvSpPr>
            <a:spLocks noGrp="1"/>
          </p:cNvSpPr>
          <p:nvPr>
            <p:ph type="dt" sz="half" idx="10"/>
          </p:nvPr>
        </p:nvSpPr>
        <p:spPr/>
        <p:txBody>
          <a:bodyPr/>
          <a:lstStyle>
            <a:lvl1pPr>
              <a:defRPr/>
            </a:lvl1pPr>
          </a:lstStyle>
          <a:p>
            <a:endParaRPr lang="de-AT" altLang="de-DE"/>
          </a:p>
        </p:txBody>
      </p:sp>
      <p:sp>
        <p:nvSpPr>
          <p:cNvPr id="5" name="Fußzeilenplatzhalter 4">
            <a:extLst>
              <a:ext uri="{FF2B5EF4-FFF2-40B4-BE49-F238E27FC236}">
                <a16:creationId xmlns:a16="http://schemas.microsoft.com/office/drawing/2014/main" id="{9B032F0C-BF37-4ED4-9256-5F473A169057}"/>
              </a:ext>
            </a:extLst>
          </p:cNvPr>
          <p:cNvSpPr>
            <a:spLocks noGrp="1"/>
          </p:cNvSpPr>
          <p:nvPr>
            <p:ph type="ftr" sz="quarter" idx="11"/>
          </p:nvPr>
        </p:nvSpPr>
        <p:spPr/>
        <p:txBody>
          <a:bodyPr/>
          <a:lstStyle>
            <a:lvl1pPr>
              <a:defRPr/>
            </a:lvl1pPr>
          </a:lstStyle>
          <a:p>
            <a:endParaRPr lang="de-AT" altLang="de-DE"/>
          </a:p>
        </p:txBody>
      </p:sp>
      <p:sp>
        <p:nvSpPr>
          <p:cNvPr id="6" name="Foliennummernplatzhalter 5">
            <a:extLst>
              <a:ext uri="{FF2B5EF4-FFF2-40B4-BE49-F238E27FC236}">
                <a16:creationId xmlns:a16="http://schemas.microsoft.com/office/drawing/2014/main" id="{1D0350AD-E133-4323-84BC-35782C69D9C8}"/>
              </a:ext>
            </a:extLst>
          </p:cNvPr>
          <p:cNvSpPr>
            <a:spLocks noGrp="1"/>
          </p:cNvSpPr>
          <p:nvPr>
            <p:ph type="sldNum" sz="quarter" idx="12"/>
          </p:nvPr>
        </p:nvSpPr>
        <p:spPr/>
        <p:txBody>
          <a:bodyPr/>
          <a:lstStyle>
            <a:lvl1pPr>
              <a:defRPr/>
            </a:lvl1pPr>
          </a:lstStyle>
          <a:p>
            <a:fld id="{79D6BD38-984E-4463-958B-F403AB9FD5CD}" type="slidenum">
              <a:rPr lang="de-AT" altLang="de-DE"/>
              <a:pPr/>
              <a:t>‹Nr.›</a:t>
            </a:fld>
            <a:endParaRPr lang="de-AT" altLang="de-DE"/>
          </a:p>
        </p:txBody>
      </p:sp>
    </p:spTree>
    <p:extLst>
      <p:ext uri="{BB962C8B-B14F-4D97-AF65-F5344CB8AC3E}">
        <p14:creationId xmlns:p14="http://schemas.microsoft.com/office/powerpoint/2010/main" val="1710637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1CB7B38-801C-4645-9886-DBD24E29C327}"/>
              </a:ext>
            </a:extLst>
          </p:cNvPr>
          <p:cNvSpPr>
            <a:spLocks noGrp="1"/>
          </p:cNvSpPr>
          <p:nvPr>
            <p:ph type="title" orient="vert"/>
          </p:nvPr>
        </p:nvSpPr>
        <p:spPr>
          <a:xfrm>
            <a:off x="6515100" y="609600"/>
            <a:ext cx="1943100" cy="548640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8FAF185-5A96-4ACE-AC18-AAE7B1C83C19}"/>
              </a:ext>
            </a:extLst>
          </p:cNvPr>
          <p:cNvSpPr>
            <a:spLocks noGrp="1"/>
          </p:cNvSpPr>
          <p:nvPr>
            <p:ph type="body" orient="vert" idx="1"/>
          </p:nvPr>
        </p:nvSpPr>
        <p:spPr>
          <a:xfrm>
            <a:off x="685800" y="609600"/>
            <a:ext cx="5676900" cy="54864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88BFAE6-CD85-4A27-AFA2-BC438C139485}"/>
              </a:ext>
            </a:extLst>
          </p:cNvPr>
          <p:cNvSpPr>
            <a:spLocks noGrp="1"/>
          </p:cNvSpPr>
          <p:nvPr>
            <p:ph type="dt" sz="half" idx="10"/>
          </p:nvPr>
        </p:nvSpPr>
        <p:spPr/>
        <p:txBody>
          <a:bodyPr/>
          <a:lstStyle>
            <a:lvl1pPr>
              <a:defRPr/>
            </a:lvl1pPr>
          </a:lstStyle>
          <a:p>
            <a:endParaRPr lang="de-AT" altLang="de-DE"/>
          </a:p>
        </p:txBody>
      </p:sp>
      <p:sp>
        <p:nvSpPr>
          <p:cNvPr id="5" name="Fußzeilenplatzhalter 4">
            <a:extLst>
              <a:ext uri="{FF2B5EF4-FFF2-40B4-BE49-F238E27FC236}">
                <a16:creationId xmlns:a16="http://schemas.microsoft.com/office/drawing/2014/main" id="{588DB762-227F-4A26-8A6F-F0403CE62464}"/>
              </a:ext>
            </a:extLst>
          </p:cNvPr>
          <p:cNvSpPr>
            <a:spLocks noGrp="1"/>
          </p:cNvSpPr>
          <p:nvPr>
            <p:ph type="ftr" sz="quarter" idx="11"/>
          </p:nvPr>
        </p:nvSpPr>
        <p:spPr/>
        <p:txBody>
          <a:bodyPr/>
          <a:lstStyle>
            <a:lvl1pPr>
              <a:defRPr/>
            </a:lvl1pPr>
          </a:lstStyle>
          <a:p>
            <a:endParaRPr lang="de-AT" altLang="de-DE"/>
          </a:p>
        </p:txBody>
      </p:sp>
      <p:sp>
        <p:nvSpPr>
          <p:cNvPr id="6" name="Foliennummernplatzhalter 5">
            <a:extLst>
              <a:ext uri="{FF2B5EF4-FFF2-40B4-BE49-F238E27FC236}">
                <a16:creationId xmlns:a16="http://schemas.microsoft.com/office/drawing/2014/main" id="{E5657DF8-8C90-4C7D-A924-31358232A538}"/>
              </a:ext>
            </a:extLst>
          </p:cNvPr>
          <p:cNvSpPr>
            <a:spLocks noGrp="1"/>
          </p:cNvSpPr>
          <p:nvPr>
            <p:ph type="sldNum" sz="quarter" idx="12"/>
          </p:nvPr>
        </p:nvSpPr>
        <p:spPr/>
        <p:txBody>
          <a:bodyPr/>
          <a:lstStyle>
            <a:lvl1pPr>
              <a:defRPr/>
            </a:lvl1pPr>
          </a:lstStyle>
          <a:p>
            <a:fld id="{0E71CE17-E1D9-4ED6-8CFF-85F44B0AA1E7}" type="slidenum">
              <a:rPr lang="de-AT" altLang="de-DE"/>
              <a:pPr/>
              <a:t>‹Nr.›</a:t>
            </a:fld>
            <a:endParaRPr lang="de-AT" altLang="de-DE"/>
          </a:p>
        </p:txBody>
      </p:sp>
    </p:spTree>
    <p:extLst>
      <p:ext uri="{BB962C8B-B14F-4D97-AF65-F5344CB8AC3E}">
        <p14:creationId xmlns:p14="http://schemas.microsoft.com/office/powerpoint/2010/main" val="307055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72985-E62F-406C-96C0-2726475BFCE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5B79BFB-B697-44F2-A069-C971A5CDC2E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265BCCD-980E-4E16-AEDC-3462CC14749F}"/>
              </a:ext>
            </a:extLst>
          </p:cNvPr>
          <p:cNvSpPr>
            <a:spLocks noGrp="1"/>
          </p:cNvSpPr>
          <p:nvPr>
            <p:ph type="dt" sz="half" idx="10"/>
          </p:nvPr>
        </p:nvSpPr>
        <p:spPr/>
        <p:txBody>
          <a:bodyPr/>
          <a:lstStyle>
            <a:lvl1pPr>
              <a:defRPr/>
            </a:lvl1pPr>
          </a:lstStyle>
          <a:p>
            <a:endParaRPr lang="de-AT" altLang="de-DE"/>
          </a:p>
        </p:txBody>
      </p:sp>
      <p:sp>
        <p:nvSpPr>
          <p:cNvPr id="5" name="Fußzeilenplatzhalter 4">
            <a:extLst>
              <a:ext uri="{FF2B5EF4-FFF2-40B4-BE49-F238E27FC236}">
                <a16:creationId xmlns:a16="http://schemas.microsoft.com/office/drawing/2014/main" id="{F541E698-3DDA-42AE-A55A-FB52CC11EF3E}"/>
              </a:ext>
            </a:extLst>
          </p:cNvPr>
          <p:cNvSpPr>
            <a:spLocks noGrp="1"/>
          </p:cNvSpPr>
          <p:nvPr>
            <p:ph type="ftr" sz="quarter" idx="11"/>
          </p:nvPr>
        </p:nvSpPr>
        <p:spPr/>
        <p:txBody>
          <a:bodyPr/>
          <a:lstStyle>
            <a:lvl1pPr>
              <a:defRPr/>
            </a:lvl1pPr>
          </a:lstStyle>
          <a:p>
            <a:endParaRPr lang="de-AT" altLang="de-DE"/>
          </a:p>
        </p:txBody>
      </p:sp>
      <p:sp>
        <p:nvSpPr>
          <p:cNvPr id="6" name="Foliennummernplatzhalter 5">
            <a:extLst>
              <a:ext uri="{FF2B5EF4-FFF2-40B4-BE49-F238E27FC236}">
                <a16:creationId xmlns:a16="http://schemas.microsoft.com/office/drawing/2014/main" id="{92B8288F-A1D8-4DED-9444-805FFDF32A72}"/>
              </a:ext>
            </a:extLst>
          </p:cNvPr>
          <p:cNvSpPr>
            <a:spLocks noGrp="1"/>
          </p:cNvSpPr>
          <p:nvPr>
            <p:ph type="sldNum" sz="quarter" idx="12"/>
          </p:nvPr>
        </p:nvSpPr>
        <p:spPr/>
        <p:txBody>
          <a:bodyPr/>
          <a:lstStyle>
            <a:lvl1pPr>
              <a:defRPr/>
            </a:lvl1pPr>
          </a:lstStyle>
          <a:p>
            <a:fld id="{5667B6FD-2784-4E4B-A683-538C56FC3DB7}" type="slidenum">
              <a:rPr lang="de-AT" altLang="de-DE"/>
              <a:pPr/>
              <a:t>‹Nr.›</a:t>
            </a:fld>
            <a:endParaRPr lang="de-AT" altLang="de-DE"/>
          </a:p>
        </p:txBody>
      </p:sp>
    </p:spTree>
    <p:extLst>
      <p:ext uri="{BB962C8B-B14F-4D97-AF65-F5344CB8AC3E}">
        <p14:creationId xmlns:p14="http://schemas.microsoft.com/office/powerpoint/2010/main" val="1280125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2EAE21-5B38-4E3D-81EF-7BA982089D35}"/>
              </a:ext>
            </a:extLst>
          </p:cNvPr>
          <p:cNvSpPr>
            <a:spLocks noGrp="1"/>
          </p:cNvSpPr>
          <p:nvPr>
            <p:ph type="title"/>
          </p:nvPr>
        </p:nvSpPr>
        <p:spPr>
          <a:xfrm>
            <a:off x="623888" y="1709738"/>
            <a:ext cx="78867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D2D40F0-67D2-42E8-8F0D-76B2948CE42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2DCED73E-CBDB-4221-905C-8F97C62D313B}"/>
              </a:ext>
            </a:extLst>
          </p:cNvPr>
          <p:cNvSpPr>
            <a:spLocks noGrp="1"/>
          </p:cNvSpPr>
          <p:nvPr>
            <p:ph type="dt" sz="half" idx="10"/>
          </p:nvPr>
        </p:nvSpPr>
        <p:spPr/>
        <p:txBody>
          <a:bodyPr/>
          <a:lstStyle>
            <a:lvl1pPr>
              <a:defRPr/>
            </a:lvl1pPr>
          </a:lstStyle>
          <a:p>
            <a:endParaRPr lang="de-AT" altLang="de-DE"/>
          </a:p>
        </p:txBody>
      </p:sp>
      <p:sp>
        <p:nvSpPr>
          <p:cNvPr id="5" name="Fußzeilenplatzhalter 4">
            <a:extLst>
              <a:ext uri="{FF2B5EF4-FFF2-40B4-BE49-F238E27FC236}">
                <a16:creationId xmlns:a16="http://schemas.microsoft.com/office/drawing/2014/main" id="{CE4A0C43-41C9-43CB-AA67-7BDE0447A687}"/>
              </a:ext>
            </a:extLst>
          </p:cNvPr>
          <p:cNvSpPr>
            <a:spLocks noGrp="1"/>
          </p:cNvSpPr>
          <p:nvPr>
            <p:ph type="ftr" sz="quarter" idx="11"/>
          </p:nvPr>
        </p:nvSpPr>
        <p:spPr/>
        <p:txBody>
          <a:bodyPr/>
          <a:lstStyle>
            <a:lvl1pPr>
              <a:defRPr/>
            </a:lvl1pPr>
          </a:lstStyle>
          <a:p>
            <a:endParaRPr lang="de-AT" altLang="de-DE"/>
          </a:p>
        </p:txBody>
      </p:sp>
      <p:sp>
        <p:nvSpPr>
          <p:cNvPr id="6" name="Foliennummernplatzhalter 5">
            <a:extLst>
              <a:ext uri="{FF2B5EF4-FFF2-40B4-BE49-F238E27FC236}">
                <a16:creationId xmlns:a16="http://schemas.microsoft.com/office/drawing/2014/main" id="{06FE6339-52B2-44C3-9F3A-B14D723A3AC1}"/>
              </a:ext>
            </a:extLst>
          </p:cNvPr>
          <p:cNvSpPr>
            <a:spLocks noGrp="1"/>
          </p:cNvSpPr>
          <p:nvPr>
            <p:ph type="sldNum" sz="quarter" idx="12"/>
          </p:nvPr>
        </p:nvSpPr>
        <p:spPr/>
        <p:txBody>
          <a:bodyPr/>
          <a:lstStyle>
            <a:lvl1pPr>
              <a:defRPr/>
            </a:lvl1pPr>
          </a:lstStyle>
          <a:p>
            <a:fld id="{4FDB02CC-80E6-4818-97A2-D55DF5F467B3}" type="slidenum">
              <a:rPr lang="de-AT" altLang="de-DE"/>
              <a:pPr/>
              <a:t>‹Nr.›</a:t>
            </a:fld>
            <a:endParaRPr lang="de-AT" altLang="de-DE"/>
          </a:p>
        </p:txBody>
      </p:sp>
    </p:spTree>
    <p:extLst>
      <p:ext uri="{BB962C8B-B14F-4D97-AF65-F5344CB8AC3E}">
        <p14:creationId xmlns:p14="http://schemas.microsoft.com/office/powerpoint/2010/main" val="419636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4A6EE-8B1E-48D6-9CB2-F43EDD25E94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49B4AE8-B78A-4DBA-B7DA-0208CD9E3ECD}"/>
              </a:ext>
            </a:extLst>
          </p:cNvPr>
          <p:cNvSpPr>
            <a:spLocks noGrp="1"/>
          </p:cNvSpPr>
          <p:nvPr>
            <p:ph sz="half" idx="1"/>
          </p:nvPr>
        </p:nvSpPr>
        <p:spPr>
          <a:xfrm>
            <a:off x="685800" y="1981200"/>
            <a:ext cx="3810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A35AA5-F972-479E-AA8D-4BD0F6A0A4F0}"/>
              </a:ext>
            </a:extLst>
          </p:cNvPr>
          <p:cNvSpPr>
            <a:spLocks noGrp="1"/>
          </p:cNvSpPr>
          <p:nvPr>
            <p:ph sz="half" idx="2"/>
          </p:nvPr>
        </p:nvSpPr>
        <p:spPr>
          <a:xfrm>
            <a:off x="4648200" y="1981200"/>
            <a:ext cx="3810000" cy="4114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DDCE929-6BB5-43D6-8AE7-6907E620588D}"/>
              </a:ext>
            </a:extLst>
          </p:cNvPr>
          <p:cNvSpPr>
            <a:spLocks noGrp="1"/>
          </p:cNvSpPr>
          <p:nvPr>
            <p:ph type="dt" sz="half" idx="10"/>
          </p:nvPr>
        </p:nvSpPr>
        <p:spPr/>
        <p:txBody>
          <a:bodyPr/>
          <a:lstStyle>
            <a:lvl1pPr>
              <a:defRPr/>
            </a:lvl1pPr>
          </a:lstStyle>
          <a:p>
            <a:endParaRPr lang="de-AT" altLang="de-DE"/>
          </a:p>
        </p:txBody>
      </p:sp>
      <p:sp>
        <p:nvSpPr>
          <p:cNvPr id="6" name="Fußzeilenplatzhalter 5">
            <a:extLst>
              <a:ext uri="{FF2B5EF4-FFF2-40B4-BE49-F238E27FC236}">
                <a16:creationId xmlns:a16="http://schemas.microsoft.com/office/drawing/2014/main" id="{3CE862C0-5F24-4112-B4C0-65CEAECB4354}"/>
              </a:ext>
            </a:extLst>
          </p:cNvPr>
          <p:cNvSpPr>
            <a:spLocks noGrp="1"/>
          </p:cNvSpPr>
          <p:nvPr>
            <p:ph type="ftr" sz="quarter" idx="11"/>
          </p:nvPr>
        </p:nvSpPr>
        <p:spPr/>
        <p:txBody>
          <a:bodyPr/>
          <a:lstStyle>
            <a:lvl1pPr>
              <a:defRPr/>
            </a:lvl1pPr>
          </a:lstStyle>
          <a:p>
            <a:endParaRPr lang="de-AT" altLang="de-DE"/>
          </a:p>
        </p:txBody>
      </p:sp>
      <p:sp>
        <p:nvSpPr>
          <p:cNvPr id="7" name="Foliennummernplatzhalter 6">
            <a:extLst>
              <a:ext uri="{FF2B5EF4-FFF2-40B4-BE49-F238E27FC236}">
                <a16:creationId xmlns:a16="http://schemas.microsoft.com/office/drawing/2014/main" id="{43C8AD00-7BBC-4188-A371-22B503D646BD}"/>
              </a:ext>
            </a:extLst>
          </p:cNvPr>
          <p:cNvSpPr>
            <a:spLocks noGrp="1"/>
          </p:cNvSpPr>
          <p:nvPr>
            <p:ph type="sldNum" sz="quarter" idx="12"/>
          </p:nvPr>
        </p:nvSpPr>
        <p:spPr/>
        <p:txBody>
          <a:bodyPr/>
          <a:lstStyle>
            <a:lvl1pPr>
              <a:defRPr/>
            </a:lvl1pPr>
          </a:lstStyle>
          <a:p>
            <a:fld id="{65F84E62-6049-4FEC-A6DE-240B258A4364}" type="slidenum">
              <a:rPr lang="de-AT" altLang="de-DE"/>
              <a:pPr/>
              <a:t>‹Nr.›</a:t>
            </a:fld>
            <a:endParaRPr lang="de-AT" altLang="de-DE"/>
          </a:p>
        </p:txBody>
      </p:sp>
    </p:spTree>
    <p:extLst>
      <p:ext uri="{BB962C8B-B14F-4D97-AF65-F5344CB8AC3E}">
        <p14:creationId xmlns:p14="http://schemas.microsoft.com/office/powerpoint/2010/main" val="3058448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CEC81-5E6C-4BE1-B8F1-FDDAFFB6D3CF}"/>
              </a:ext>
            </a:extLst>
          </p:cNvPr>
          <p:cNvSpPr>
            <a:spLocks noGrp="1"/>
          </p:cNvSpPr>
          <p:nvPr>
            <p:ph type="title"/>
          </p:nvPr>
        </p:nvSpPr>
        <p:spPr>
          <a:xfrm>
            <a:off x="630238" y="365125"/>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4C859BC-F365-4CB7-916E-40BD48F4B44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F6C3B6F-1444-4253-A6D5-B6EA18A682A7}"/>
              </a:ext>
            </a:extLst>
          </p:cNvPr>
          <p:cNvSpPr>
            <a:spLocks noGrp="1"/>
          </p:cNvSpPr>
          <p:nvPr>
            <p:ph sz="half" idx="2"/>
          </p:nvPr>
        </p:nvSpPr>
        <p:spPr>
          <a:xfrm>
            <a:off x="630238" y="2505075"/>
            <a:ext cx="386873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81E073A-0409-4971-8F64-1EABFBFE80C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747ED15-F8E9-4CC8-8D1D-FBB97FF32580}"/>
              </a:ext>
            </a:extLst>
          </p:cNvPr>
          <p:cNvSpPr>
            <a:spLocks noGrp="1"/>
          </p:cNvSpPr>
          <p:nvPr>
            <p:ph sz="quarter" idx="4"/>
          </p:nvPr>
        </p:nvSpPr>
        <p:spPr>
          <a:xfrm>
            <a:off x="4629150" y="2505075"/>
            <a:ext cx="38877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6D6FB0D-D951-4860-84FB-0E07F1177582}"/>
              </a:ext>
            </a:extLst>
          </p:cNvPr>
          <p:cNvSpPr>
            <a:spLocks noGrp="1"/>
          </p:cNvSpPr>
          <p:nvPr>
            <p:ph type="dt" sz="half" idx="10"/>
          </p:nvPr>
        </p:nvSpPr>
        <p:spPr/>
        <p:txBody>
          <a:bodyPr/>
          <a:lstStyle>
            <a:lvl1pPr>
              <a:defRPr/>
            </a:lvl1pPr>
          </a:lstStyle>
          <a:p>
            <a:endParaRPr lang="de-AT" altLang="de-DE"/>
          </a:p>
        </p:txBody>
      </p:sp>
      <p:sp>
        <p:nvSpPr>
          <p:cNvPr id="8" name="Fußzeilenplatzhalter 7">
            <a:extLst>
              <a:ext uri="{FF2B5EF4-FFF2-40B4-BE49-F238E27FC236}">
                <a16:creationId xmlns:a16="http://schemas.microsoft.com/office/drawing/2014/main" id="{527059C3-11D4-48B5-8875-C742F3A08627}"/>
              </a:ext>
            </a:extLst>
          </p:cNvPr>
          <p:cNvSpPr>
            <a:spLocks noGrp="1"/>
          </p:cNvSpPr>
          <p:nvPr>
            <p:ph type="ftr" sz="quarter" idx="11"/>
          </p:nvPr>
        </p:nvSpPr>
        <p:spPr/>
        <p:txBody>
          <a:bodyPr/>
          <a:lstStyle>
            <a:lvl1pPr>
              <a:defRPr/>
            </a:lvl1pPr>
          </a:lstStyle>
          <a:p>
            <a:endParaRPr lang="de-AT" altLang="de-DE"/>
          </a:p>
        </p:txBody>
      </p:sp>
      <p:sp>
        <p:nvSpPr>
          <p:cNvPr id="9" name="Foliennummernplatzhalter 8">
            <a:extLst>
              <a:ext uri="{FF2B5EF4-FFF2-40B4-BE49-F238E27FC236}">
                <a16:creationId xmlns:a16="http://schemas.microsoft.com/office/drawing/2014/main" id="{E3A06137-9581-440A-8D5D-C5CB7A8AEDD0}"/>
              </a:ext>
            </a:extLst>
          </p:cNvPr>
          <p:cNvSpPr>
            <a:spLocks noGrp="1"/>
          </p:cNvSpPr>
          <p:nvPr>
            <p:ph type="sldNum" sz="quarter" idx="12"/>
          </p:nvPr>
        </p:nvSpPr>
        <p:spPr/>
        <p:txBody>
          <a:bodyPr/>
          <a:lstStyle>
            <a:lvl1pPr>
              <a:defRPr/>
            </a:lvl1pPr>
          </a:lstStyle>
          <a:p>
            <a:fld id="{02F5803C-C5C2-4950-B973-B5D48746ACA4}" type="slidenum">
              <a:rPr lang="de-AT" altLang="de-DE"/>
              <a:pPr/>
              <a:t>‹Nr.›</a:t>
            </a:fld>
            <a:endParaRPr lang="de-AT" altLang="de-DE"/>
          </a:p>
        </p:txBody>
      </p:sp>
    </p:spTree>
    <p:extLst>
      <p:ext uri="{BB962C8B-B14F-4D97-AF65-F5344CB8AC3E}">
        <p14:creationId xmlns:p14="http://schemas.microsoft.com/office/powerpoint/2010/main" val="3343072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29ECEF-F8F0-4E0E-8FD2-12BE629E22E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95D66C1-C4E1-47C4-94CF-767462D36A7C}"/>
              </a:ext>
            </a:extLst>
          </p:cNvPr>
          <p:cNvSpPr>
            <a:spLocks noGrp="1"/>
          </p:cNvSpPr>
          <p:nvPr>
            <p:ph type="dt" sz="half" idx="10"/>
          </p:nvPr>
        </p:nvSpPr>
        <p:spPr/>
        <p:txBody>
          <a:bodyPr/>
          <a:lstStyle>
            <a:lvl1pPr>
              <a:defRPr/>
            </a:lvl1pPr>
          </a:lstStyle>
          <a:p>
            <a:endParaRPr lang="de-AT" altLang="de-DE"/>
          </a:p>
        </p:txBody>
      </p:sp>
      <p:sp>
        <p:nvSpPr>
          <p:cNvPr id="4" name="Fußzeilenplatzhalter 3">
            <a:extLst>
              <a:ext uri="{FF2B5EF4-FFF2-40B4-BE49-F238E27FC236}">
                <a16:creationId xmlns:a16="http://schemas.microsoft.com/office/drawing/2014/main" id="{C97DCE08-EFA0-4E22-9F44-733909C08146}"/>
              </a:ext>
            </a:extLst>
          </p:cNvPr>
          <p:cNvSpPr>
            <a:spLocks noGrp="1"/>
          </p:cNvSpPr>
          <p:nvPr>
            <p:ph type="ftr" sz="quarter" idx="11"/>
          </p:nvPr>
        </p:nvSpPr>
        <p:spPr/>
        <p:txBody>
          <a:bodyPr/>
          <a:lstStyle>
            <a:lvl1pPr>
              <a:defRPr/>
            </a:lvl1pPr>
          </a:lstStyle>
          <a:p>
            <a:endParaRPr lang="de-AT" altLang="de-DE"/>
          </a:p>
        </p:txBody>
      </p:sp>
      <p:sp>
        <p:nvSpPr>
          <p:cNvPr id="5" name="Foliennummernplatzhalter 4">
            <a:extLst>
              <a:ext uri="{FF2B5EF4-FFF2-40B4-BE49-F238E27FC236}">
                <a16:creationId xmlns:a16="http://schemas.microsoft.com/office/drawing/2014/main" id="{95F84C21-F193-4B26-A249-C7EF4391B23E}"/>
              </a:ext>
            </a:extLst>
          </p:cNvPr>
          <p:cNvSpPr>
            <a:spLocks noGrp="1"/>
          </p:cNvSpPr>
          <p:nvPr>
            <p:ph type="sldNum" sz="quarter" idx="12"/>
          </p:nvPr>
        </p:nvSpPr>
        <p:spPr/>
        <p:txBody>
          <a:bodyPr/>
          <a:lstStyle>
            <a:lvl1pPr>
              <a:defRPr/>
            </a:lvl1pPr>
          </a:lstStyle>
          <a:p>
            <a:fld id="{ECD1A56C-C7B5-4111-BE0A-AB0A88DF11D4}" type="slidenum">
              <a:rPr lang="de-AT" altLang="de-DE"/>
              <a:pPr/>
              <a:t>‹Nr.›</a:t>
            </a:fld>
            <a:endParaRPr lang="de-AT" altLang="de-DE"/>
          </a:p>
        </p:txBody>
      </p:sp>
    </p:spTree>
    <p:extLst>
      <p:ext uri="{BB962C8B-B14F-4D97-AF65-F5344CB8AC3E}">
        <p14:creationId xmlns:p14="http://schemas.microsoft.com/office/powerpoint/2010/main" val="41254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22B649-03CE-48B3-A2B6-92C24BA512A0}"/>
              </a:ext>
            </a:extLst>
          </p:cNvPr>
          <p:cNvSpPr>
            <a:spLocks noGrp="1"/>
          </p:cNvSpPr>
          <p:nvPr>
            <p:ph type="dt" sz="half" idx="10"/>
          </p:nvPr>
        </p:nvSpPr>
        <p:spPr/>
        <p:txBody>
          <a:bodyPr/>
          <a:lstStyle>
            <a:lvl1pPr>
              <a:defRPr/>
            </a:lvl1pPr>
          </a:lstStyle>
          <a:p>
            <a:endParaRPr lang="de-AT" altLang="de-DE"/>
          </a:p>
        </p:txBody>
      </p:sp>
      <p:sp>
        <p:nvSpPr>
          <p:cNvPr id="3" name="Fußzeilenplatzhalter 2">
            <a:extLst>
              <a:ext uri="{FF2B5EF4-FFF2-40B4-BE49-F238E27FC236}">
                <a16:creationId xmlns:a16="http://schemas.microsoft.com/office/drawing/2014/main" id="{9A0B428B-FF13-4168-9672-BF83D132CEAA}"/>
              </a:ext>
            </a:extLst>
          </p:cNvPr>
          <p:cNvSpPr>
            <a:spLocks noGrp="1"/>
          </p:cNvSpPr>
          <p:nvPr>
            <p:ph type="ftr" sz="quarter" idx="11"/>
          </p:nvPr>
        </p:nvSpPr>
        <p:spPr/>
        <p:txBody>
          <a:bodyPr/>
          <a:lstStyle>
            <a:lvl1pPr>
              <a:defRPr/>
            </a:lvl1pPr>
          </a:lstStyle>
          <a:p>
            <a:endParaRPr lang="de-AT" altLang="de-DE"/>
          </a:p>
        </p:txBody>
      </p:sp>
      <p:sp>
        <p:nvSpPr>
          <p:cNvPr id="4" name="Foliennummernplatzhalter 3">
            <a:extLst>
              <a:ext uri="{FF2B5EF4-FFF2-40B4-BE49-F238E27FC236}">
                <a16:creationId xmlns:a16="http://schemas.microsoft.com/office/drawing/2014/main" id="{842F529B-A0DD-4F3D-A04E-1E6FB13FA6F5}"/>
              </a:ext>
            </a:extLst>
          </p:cNvPr>
          <p:cNvSpPr>
            <a:spLocks noGrp="1"/>
          </p:cNvSpPr>
          <p:nvPr>
            <p:ph type="sldNum" sz="quarter" idx="12"/>
          </p:nvPr>
        </p:nvSpPr>
        <p:spPr/>
        <p:txBody>
          <a:bodyPr/>
          <a:lstStyle>
            <a:lvl1pPr>
              <a:defRPr/>
            </a:lvl1pPr>
          </a:lstStyle>
          <a:p>
            <a:fld id="{8304864F-DBBE-43A2-BF64-096F93043268}" type="slidenum">
              <a:rPr lang="de-AT" altLang="de-DE"/>
              <a:pPr/>
              <a:t>‹Nr.›</a:t>
            </a:fld>
            <a:endParaRPr lang="de-AT" altLang="de-DE"/>
          </a:p>
        </p:txBody>
      </p:sp>
    </p:spTree>
    <p:extLst>
      <p:ext uri="{BB962C8B-B14F-4D97-AF65-F5344CB8AC3E}">
        <p14:creationId xmlns:p14="http://schemas.microsoft.com/office/powerpoint/2010/main" val="2934792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CC927-D088-43F6-B7DB-6F5168E38DF0}"/>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95ABC45-D7C8-47A3-8102-4D9172EA40F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448BC26-AC00-49CA-8C0D-9500223A8AA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213D9E9-16AD-49F7-BA61-5367C1C26A62}"/>
              </a:ext>
            </a:extLst>
          </p:cNvPr>
          <p:cNvSpPr>
            <a:spLocks noGrp="1"/>
          </p:cNvSpPr>
          <p:nvPr>
            <p:ph type="dt" sz="half" idx="10"/>
          </p:nvPr>
        </p:nvSpPr>
        <p:spPr/>
        <p:txBody>
          <a:bodyPr/>
          <a:lstStyle>
            <a:lvl1pPr>
              <a:defRPr/>
            </a:lvl1pPr>
          </a:lstStyle>
          <a:p>
            <a:endParaRPr lang="de-AT" altLang="de-DE"/>
          </a:p>
        </p:txBody>
      </p:sp>
      <p:sp>
        <p:nvSpPr>
          <p:cNvPr id="6" name="Fußzeilenplatzhalter 5">
            <a:extLst>
              <a:ext uri="{FF2B5EF4-FFF2-40B4-BE49-F238E27FC236}">
                <a16:creationId xmlns:a16="http://schemas.microsoft.com/office/drawing/2014/main" id="{72B7C064-98F3-4A87-A358-512376E9C0A1}"/>
              </a:ext>
            </a:extLst>
          </p:cNvPr>
          <p:cNvSpPr>
            <a:spLocks noGrp="1"/>
          </p:cNvSpPr>
          <p:nvPr>
            <p:ph type="ftr" sz="quarter" idx="11"/>
          </p:nvPr>
        </p:nvSpPr>
        <p:spPr/>
        <p:txBody>
          <a:bodyPr/>
          <a:lstStyle>
            <a:lvl1pPr>
              <a:defRPr/>
            </a:lvl1pPr>
          </a:lstStyle>
          <a:p>
            <a:endParaRPr lang="de-AT" altLang="de-DE"/>
          </a:p>
        </p:txBody>
      </p:sp>
      <p:sp>
        <p:nvSpPr>
          <p:cNvPr id="7" name="Foliennummernplatzhalter 6">
            <a:extLst>
              <a:ext uri="{FF2B5EF4-FFF2-40B4-BE49-F238E27FC236}">
                <a16:creationId xmlns:a16="http://schemas.microsoft.com/office/drawing/2014/main" id="{10F2FAAE-B43E-4613-AD7B-4ABB25D4B2EB}"/>
              </a:ext>
            </a:extLst>
          </p:cNvPr>
          <p:cNvSpPr>
            <a:spLocks noGrp="1"/>
          </p:cNvSpPr>
          <p:nvPr>
            <p:ph type="sldNum" sz="quarter" idx="12"/>
          </p:nvPr>
        </p:nvSpPr>
        <p:spPr/>
        <p:txBody>
          <a:bodyPr/>
          <a:lstStyle>
            <a:lvl1pPr>
              <a:defRPr/>
            </a:lvl1pPr>
          </a:lstStyle>
          <a:p>
            <a:fld id="{2CB99CC1-101C-4F3C-8055-0F62EAEEA22F}" type="slidenum">
              <a:rPr lang="de-AT" altLang="de-DE"/>
              <a:pPr/>
              <a:t>‹Nr.›</a:t>
            </a:fld>
            <a:endParaRPr lang="de-AT" altLang="de-DE"/>
          </a:p>
        </p:txBody>
      </p:sp>
    </p:spTree>
    <p:extLst>
      <p:ext uri="{BB962C8B-B14F-4D97-AF65-F5344CB8AC3E}">
        <p14:creationId xmlns:p14="http://schemas.microsoft.com/office/powerpoint/2010/main" val="1119524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47813-3BCB-46BE-9AD8-35D92D9302E3}"/>
              </a:ext>
            </a:extLst>
          </p:cNvPr>
          <p:cNvSpPr>
            <a:spLocks noGrp="1"/>
          </p:cNvSpPr>
          <p:nvPr>
            <p:ph type="title"/>
          </p:nvPr>
        </p:nvSpPr>
        <p:spPr>
          <a:xfrm>
            <a:off x="630238" y="457200"/>
            <a:ext cx="2949575"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CCD78A9-0AA3-4B40-8551-E17ADC1580F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98991F3-D62A-44F2-B857-654AE9949B1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42C0E32-40F7-4B7D-AC67-7F83ED67093D}"/>
              </a:ext>
            </a:extLst>
          </p:cNvPr>
          <p:cNvSpPr>
            <a:spLocks noGrp="1"/>
          </p:cNvSpPr>
          <p:nvPr>
            <p:ph type="dt" sz="half" idx="10"/>
          </p:nvPr>
        </p:nvSpPr>
        <p:spPr/>
        <p:txBody>
          <a:bodyPr/>
          <a:lstStyle>
            <a:lvl1pPr>
              <a:defRPr/>
            </a:lvl1pPr>
          </a:lstStyle>
          <a:p>
            <a:endParaRPr lang="de-AT" altLang="de-DE"/>
          </a:p>
        </p:txBody>
      </p:sp>
      <p:sp>
        <p:nvSpPr>
          <p:cNvPr id="6" name="Fußzeilenplatzhalter 5">
            <a:extLst>
              <a:ext uri="{FF2B5EF4-FFF2-40B4-BE49-F238E27FC236}">
                <a16:creationId xmlns:a16="http://schemas.microsoft.com/office/drawing/2014/main" id="{E950AC06-34F2-4B08-A629-AF9389927EE5}"/>
              </a:ext>
            </a:extLst>
          </p:cNvPr>
          <p:cNvSpPr>
            <a:spLocks noGrp="1"/>
          </p:cNvSpPr>
          <p:nvPr>
            <p:ph type="ftr" sz="quarter" idx="11"/>
          </p:nvPr>
        </p:nvSpPr>
        <p:spPr/>
        <p:txBody>
          <a:bodyPr/>
          <a:lstStyle>
            <a:lvl1pPr>
              <a:defRPr/>
            </a:lvl1pPr>
          </a:lstStyle>
          <a:p>
            <a:endParaRPr lang="de-AT" altLang="de-DE"/>
          </a:p>
        </p:txBody>
      </p:sp>
      <p:sp>
        <p:nvSpPr>
          <p:cNvPr id="7" name="Foliennummernplatzhalter 6">
            <a:extLst>
              <a:ext uri="{FF2B5EF4-FFF2-40B4-BE49-F238E27FC236}">
                <a16:creationId xmlns:a16="http://schemas.microsoft.com/office/drawing/2014/main" id="{147CC802-9F29-40E4-88FE-B73623335BBE}"/>
              </a:ext>
            </a:extLst>
          </p:cNvPr>
          <p:cNvSpPr>
            <a:spLocks noGrp="1"/>
          </p:cNvSpPr>
          <p:nvPr>
            <p:ph type="sldNum" sz="quarter" idx="12"/>
          </p:nvPr>
        </p:nvSpPr>
        <p:spPr/>
        <p:txBody>
          <a:bodyPr/>
          <a:lstStyle>
            <a:lvl1pPr>
              <a:defRPr/>
            </a:lvl1pPr>
          </a:lstStyle>
          <a:p>
            <a:fld id="{2920670C-0E47-426C-9152-AF3BEFB424D7}" type="slidenum">
              <a:rPr lang="de-AT" altLang="de-DE"/>
              <a:pPr/>
              <a:t>‹Nr.›</a:t>
            </a:fld>
            <a:endParaRPr lang="de-AT" altLang="de-DE"/>
          </a:p>
        </p:txBody>
      </p:sp>
    </p:spTree>
    <p:extLst>
      <p:ext uri="{BB962C8B-B14F-4D97-AF65-F5344CB8AC3E}">
        <p14:creationId xmlns:p14="http://schemas.microsoft.com/office/powerpoint/2010/main" val="101524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790C2C4-4D36-4312-AAA4-7386F0ECA49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AT" altLang="de-DE"/>
              <a:t>Klicken Sie, um das Titelformat zu bearbeiten</a:t>
            </a:r>
          </a:p>
        </p:txBody>
      </p:sp>
      <p:sp>
        <p:nvSpPr>
          <p:cNvPr id="1027" name="Rectangle 3">
            <a:extLst>
              <a:ext uri="{FF2B5EF4-FFF2-40B4-BE49-F238E27FC236}">
                <a16:creationId xmlns:a16="http://schemas.microsoft.com/office/drawing/2014/main" id="{E6D5E123-2F45-423E-BE1A-07253DF24B71}"/>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AT" altLang="de-DE"/>
              <a:t>Klicken Sie, um die Formate des Vorlagentextes zu bearbeiten</a:t>
            </a:r>
          </a:p>
          <a:p>
            <a:pPr lvl="1"/>
            <a:r>
              <a:rPr lang="de-AT" altLang="de-DE"/>
              <a:t>Zweite Ebene</a:t>
            </a:r>
          </a:p>
          <a:p>
            <a:pPr lvl="2"/>
            <a:r>
              <a:rPr lang="de-AT" altLang="de-DE"/>
              <a:t>Dritte Ebene</a:t>
            </a:r>
          </a:p>
          <a:p>
            <a:pPr lvl="3"/>
            <a:r>
              <a:rPr lang="de-AT" altLang="de-DE"/>
              <a:t>Vierte Ebene</a:t>
            </a:r>
          </a:p>
          <a:p>
            <a:pPr lvl="4"/>
            <a:r>
              <a:rPr lang="de-AT" altLang="de-DE"/>
              <a:t>Fünfte Ebene</a:t>
            </a:r>
          </a:p>
        </p:txBody>
      </p:sp>
      <p:sp>
        <p:nvSpPr>
          <p:cNvPr id="1028" name="Rectangle 4">
            <a:extLst>
              <a:ext uri="{FF2B5EF4-FFF2-40B4-BE49-F238E27FC236}">
                <a16:creationId xmlns:a16="http://schemas.microsoft.com/office/drawing/2014/main" id="{6CFF2BF2-5EF9-46B1-9E85-CA555C9308CA}"/>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endParaRPr lang="de-AT" altLang="de-DE"/>
          </a:p>
        </p:txBody>
      </p:sp>
      <p:sp>
        <p:nvSpPr>
          <p:cNvPr id="1029" name="Rectangle 5">
            <a:extLst>
              <a:ext uri="{FF2B5EF4-FFF2-40B4-BE49-F238E27FC236}">
                <a16:creationId xmlns:a16="http://schemas.microsoft.com/office/drawing/2014/main" id="{2E4AFB0E-4643-4EE5-95FA-6D0877D3FA8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endParaRPr lang="de-AT" altLang="de-DE"/>
          </a:p>
        </p:txBody>
      </p:sp>
      <p:sp>
        <p:nvSpPr>
          <p:cNvPr id="1030" name="Rectangle 6">
            <a:extLst>
              <a:ext uri="{FF2B5EF4-FFF2-40B4-BE49-F238E27FC236}">
                <a16:creationId xmlns:a16="http://schemas.microsoft.com/office/drawing/2014/main" id="{F0FDA805-1F8A-403D-B61D-38BE27BB5ECC}"/>
              </a:ext>
            </a:extLst>
          </p:cNvPr>
          <p:cNvSpPr>
            <a:spLocks noGrp="1" noChangeArrowheads="1"/>
          </p:cNvSpPr>
          <p:nvPr>
            <p:ph type="sldNum" sz="quarter" idx="4"/>
          </p:nvPr>
        </p:nvSpPr>
        <p:spPr bwMode="auto">
          <a:xfrm>
            <a:off x="70866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2E577F86-7C49-4C28-9283-EC7035BC6260}" type="slidenum">
              <a:rPr lang="de-AT" altLang="de-DE"/>
              <a:pPr/>
              <a:t>‹Nr.›</a:t>
            </a:fld>
            <a:endParaRPr lang="de-AT"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23" name="Foliennummernplatzhalter 3">
            <a:extLst>
              <a:ext uri="{FF2B5EF4-FFF2-40B4-BE49-F238E27FC236}">
                <a16:creationId xmlns:a16="http://schemas.microsoft.com/office/drawing/2014/main" id="{AC88968F-4688-4ADA-95C5-87B4F8857EB7}"/>
              </a:ext>
            </a:extLst>
          </p:cNvPr>
          <p:cNvSpPr>
            <a:spLocks noGrp="1"/>
          </p:cNvSpPr>
          <p:nvPr>
            <p:ph type="sldNum" sz="quarter" idx="12"/>
          </p:nvPr>
        </p:nvSpPr>
        <p:spPr/>
        <p:txBody>
          <a:bodyPr/>
          <a:lstStyle/>
          <a:p>
            <a:fld id="{099A6A27-8B16-4028-AD96-707193BBEF75}" type="slidenum">
              <a:rPr lang="de-AT" altLang="de-DE"/>
              <a:pPr/>
              <a:t>1</a:t>
            </a:fld>
            <a:endParaRPr lang="de-AT" altLang="de-DE"/>
          </a:p>
        </p:txBody>
      </p:sp>
      <p:sp>
        <p:nvSpPr>
          <p:cNvPr id="29698" name="Text Box 1026">
            <a:extLst>
              <a:ext uri="{FF2B5EF4-FFF2-40B4-BE49-F238E27FC236}">
                <a16:creationId xmlns:a16="http://schemas.microsoft.com/office/drawing/2014/main" id="{0D5E6C1E-869E-4F8F-A247-11AA1BBCECBC}"/>
              </a:ext>
            </a:extLst>
          </p:cNvPr>
          <p:cNvSpPr txBox="1">
            <a:spLocks noChangeArrowheads="1"/>
          </p:cNvSpPr>
          <p:nvPr/>
        </p:nvSpPr>
        <p:spPr bwMode="auto">
          <a:xfrm>
            <a:off x="457200" y="3124200"/>
            <a:ext cx="3657600" cy="1317625"/>
          </a:xfrm>
          <a:prstGeom prst="rect">
            <a:avLst/>
          </a:prstGeom>
          <a:noFill/>
          <a:ln w="38100" cmpd="dbl">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algn="ctr"/>
            <a:r>
              <a:rPr lang="de-AT" altLang="de-DE">
                <a:solidFill>
                  <a:schemeClr val="tx1"/>
                </a:solidFill>
                <a:latin typeface="Arial Narrow" panose="020B0606020202030204" pitchFamily="34" charset="0"/>
              </a:rPr>
              <a:t>Dr. med. Barbara Weitkus,</a:t>
            </a:r>
            <a:r>
              <a:rPr lang="de-AT" altLang="de-DE">
                <a:solidFill>
                  <a:schemeClr val="tx1"/>
                </a:solidFill>
              </a:rPr>
              <a:t> </a:t>
            </a:r>
            <a:r>
              <a:rPr lang="de-AT" altLang="de-DE" sz="2000">
                <a:solidFill>
                  <a:schemeClr val="tx1"/>
                </a:solidFill>
                <a:latin typeface="Arial Narrow" panose="020B0606020202030204" pitchFamily="34" charset="0"/>
              </a:rPr>
              <a:t>Fachärztin für </a:t>
            </a:r>
            <a:r>
              <a:rPr lang="de-DE" altLang="de-DE" sz="2000">
                <a:solidFill>
                  <a:schemeClr val="tx1"/>
                </a:solidFill>
                <a:latin typeface="Arial Narrow" panose="020B0606020202030204" pitchFamily="34" charset="0"/>
                <a:cs typeface="Times New Roman" panose="02020603050405020304" pitchFamily="18" charset="0"/>
              </a:rPr>
              <a:t>Kinderheilkunde</a:t>
            </a:r>
          </a:p>
          <a:p>
            <a:pPr algn="ctr"/>
            <a:r>
              <a:rPr lang="de-DE" altLang="de-DE" sz="2000">
                <a:solidFill>
                  <a:schemeClr val="tx1"/>
                </a:solidFill>
                <a:cs typeface="Times New Roman" panose="02020603050405020304" pitchFamily="18" charset="0"/>
              </a:rPr>
              <a:t> </a:t>
            </a:r>
            <a:r>
              <a:rPr lang="de-DE" altLang="de-DE" sz="2000">
                <a:solidFill>
                  <a:schemeClr val="tx1"/>
                </a:solidFill>
                <a:latin typeface="Arial Narrow" panose="020B0606020202030204" pitchFamily="34" charset="0"/>
                <a:cs typeface="Times New Roman" panose="02020603050405020304" pitchFamily="18" charset="0"/>
              </a:rPr>
              <a:t>und Jugendmedizin</a:t>
            </a:r>
            <a:endParaRPr lang="de-DE" altLang="de-DE">
              <a:solidFill>
                <a:schemeClr val="tx1"/>
              </a:solidFill>
              <a:latin typeface="Arial Narrow" panose="020B0606020202030204" pitchFamily="34" charset="0"/>
              <a:cs typeface="Times New Roman" panose="02020603050405020304" pitchFamily="18" charset="0"/>
            </a:endParaRPr>
          </a:p>
          <a:p>
            <a:pPr algn="ctr"/>
            <a:r>
              <a:rPr lang="de-DE" altLang="de-DE" sz="2000">
                <a:solidFill>
                  <a:schemeClr val="tx1"/>
                </a:solidFill>
                <a:latin typeface="Arial Narrow" panose="020B0606020202030204" pitchFamily="34" charset="0"/>
                <a:cs typeface="Times New Roman" panose="02020603050405020304" pitchFamily="18" charset="0"/>
              </a:rPr>
              <a:t>Berliner Allee 82, 13088 Berlin</a:t>
            </a:r>
            <a:endParaRPr lang="de-AT" altLang="de-DE" sz="2000">
              <a:solidFill>
                <a:schemeClr val="tx1"/>
              </a:solidFill>
              <a:latin typeface="Arial Narrow" panose="020B0606020202030204" pitchFamily="34" charset="0"/>
              <a:cs typeface="Times New Roman" panose="02020603050405020304" pitchFamily="18" charset="0"/>
            </a:endParaRPr>
          </a:p>
        </p:txBody>
      </p:sp>
      <p:sp>
        <p:nvSpPr>
          <p:cNvPr id="29700" name="Text Box 1028">
            <a:extLst>
              <a:ext uri="{FF2B5EF4-FFF2-40B4-BE49-F238E27FC236}">
                <a16:creationId xmlns:a16="http://schemas.microsoft.com/office/drawing/2014/main" id="{53E7FC1B-C0D2-4A11-B64A-27FAF3164828}"/>
              </a:ext>
            </a:extLst>
          </p:cNvPr>
          <p:cNvSpPr txBox="1">
            <a:spLocks noChangeArrowheads="1"/>
          </p:cNvSpPr>
          <p:nvPr/>
        </p:nvSpPr>
        <p:spPr bwMode="auto">
          <a:xfrm>
            <a:off x="838200" y="533400"/>
            <a:ext cx="7467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4000">
                <a:solidFill>
                  <a:srgbClr val="CC0099"/>
                </a:solidFill>
                <a:effectLst>
                  <a:outerShdw blurRad="38100" dist="38100" dir="2700000" algn="tl">
                    <a:srgbClr val="000000"/>
                  </a:outerShdw>
                </a:effectLst>
                <a:cs typeface="Arial" panose="020B0604020202020204" pitchFamily="34" charset="0"/>
              </a:rPr>
              <a:t>Kasuistiken aus der kinderärztlichen Praxis</a:t>
            </a:r>
            <a:r>
              <a:rPr lang="de-AT" altLang="de-DE" sz="1800">
                <a:solidFill>
                  <a:schemeClr val="tx1"/>
                </a:solidFill>
                <a:latin typeface="Times New Roman" panose="02020603050405020304" pitchFamily="18" charset="0"/>
              </a:rPr>
              <a:t> </a:t>
            </a:r>
          </a:p>
        </p:txBody>
      </p:sp>
      <p:sp>
        <p:nvSpPr>
          <p:cNvPr id="29702" name="Text Box 1030">
            <a:extLst>
              <a:ext uri="{FF2B5EF4-FFF2-40B4-BE49-F238E27FC236}">
                <a16:creationId xmlns:a16="http://schemas.microsoft.com/office/drawing/2014/main" id="{5F9BCFF7-E580-4ED7-9A91-904FBD9F7B29}"/>
              </a:ext>
            </a:extLst>
          </p:cNvPr>
          <p:cNvSpPr txBox="1">
            <a:spLocks noChangeArrowheads="1"/>
          </p:cNvSpPr>
          <p:nvPr/>
        </p:nvSpPr>
        <p:spPr bwMode="auto">
          <a:xfrm>
            <a:off x="1066800" y="5486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a:solidFill>
                  <a:schemeClr val="tx1"/>
                </a:solidFill>
              </a:rPr>
              <a:t>24. März 2007</a:t>
            </a:r>
          </a:p>
        </p:txBody>
      </p:sp>
      <p:pic>
        <p:nvPicPr>
          <p:cNvPr id="29710" name="Picture 1038">
            <a:extLst>
              <a:ext uri="{FF2B5EF4-FFF2-40B4-BE49-F238E27FC236}">
                <a16:creationId xmlns:a16="http://schemas.microsoft.com/office/drawing/2014/main" id="{99D61642-7C60-4858-A005-E1A666C15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09800"/>
            <a:ext cx="4265613" cy="406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916" name="Picture 1244">
            <a:extLst>
              <a:ext uri="{FF2B5EF4-FFF2-40B4-BE49-F238E27FC236}">
                <a16:creationId xmlns:a16="http://schemas.microsoft.com/office/drawing/2014/main" id="{53E41977-0373-4835-AFF2-C3EFC6B299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288" y="6229350"/>
            <a:ext cx="2540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17" name="Picture 1245">
            <a:extLst>
              <a:ext uri="{FF2B5EF4-FFF2-40B4-BE49-F238E27FC236}">
                <a16:creationId xmlns:a16="http://schemas.microsoft.com/office/drawing/2014/main" id="{99FB5D50-AF94-4698-9B27-683AAF496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50" y="6229350"/>
            <a:ext cx="285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23" name="Picture 1251">
            <a:extLst>
              <a:ext uri="{FF2B5EF4-FFF2-40B4-BE49-F238E27FC236}">
                <a16:creationId xmlns:a16="http://schemas.microsoft.com/office/drawing/2014/main" id="{531993F2-F415-4F99-947C-1A2EFE82E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1988" y="6216650"/>
            <a:ext cx="17462"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24" name="Picture 1252">
            <a:extLst>
              <a:ext uri="{FF2B5EF4-FFF2-40B4-BE49-F238E27FC236}">
                <a16:creationId xmlns:a16="http://schemas.microsoft.com/office/drawing/2014/main" id="{1ED47D75-80F9-49C7-A47E-C438D95BA0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6216650"/>
            <a:ext cx="17463"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25" name="Picture 1253">
            <a:extLst>
              <a:ext uri="{FF2B5EF4-FFF2-40B4-BE49-F238E27FC236}">
                <a16:creationId xmlns:a16="http://schemas.microsoft.com/office/drawing/2014/main" id="{49903B5C-03D1-4A7A-9528-6C6725B730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5150" y="6213475"/>
            <a:ext cx="7938"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28" name="Picture 1256">
            <a:extLst>
              <a:ext uri="{FF2B5EF4-FFF2-40B4-BE49-F238E27FC236}">
                <a16:creationId xmlns:a16="http://schemas.microsoft.com/office/drawing/2014/main" id="{1B935E2C-234E-4A66-BEAD-D2AD202689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7400" y="6208713"/>
            <a:ext cx="17463" cy="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34" name="Picture 1262">
            <a:extLst>
              <a:ext uri="{FF2B5EF4-FFF2-40B4-BE49-F238E27FC236}">
                <a16:creationId xmlns:a16="http://schemas.microsoft.com/office/drawing/2014/main" id="{0B565043-B831-4B32-8BC0-860B062D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7213" y="6196013"/>
            <a:ext cx="20637" cy="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35" name="Picture 1263">
            <a:extLst>
              <a:ext uri="{FF2B5EF4-FFF2-40B4-BE49-F238E27FC236}">
                <a16:creationId xmlns:a16="http://schemas.microsoft.com/office/drawing/2014/main" id="{3CC305E7-A854-4E70-A065-E15EBD23C4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4688" y="6196013"/>
            <a:ext cx="23812" cy="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36" name="Picture 1264">
            <a:extLst>
              <a:ext uri="{FF2B5EF4-FFF2-40B4-BE49-F238E27FC236}">
                <a16:creationId xmlns:a16="http://schemas.microsoft.com/office/drawing/2014/main" id="{2071AF40-57EF-47F9-8404-6D11CFB67E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5975" y="6196013"/>
            <a:ext cx="7938" cy="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41" name="Picture 1269">
            <a:extLst>
              <a:ext uri="{FF2B5EF4-FFF2-40B4-BE49-F238E27FC236}">
                <a16:creationId xmlns:a16="http://schemas.microsoft.com/office/drawing/2014/main" id="{9328DD28-3E7D-4952-B10E-6C3F45EBA3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92450" y="6184900"/>
            <a:ext cx="17463"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42" name="Picture 1270">
            <a:extLst>
              <a:ext uri="{FF2B5EF4-FFF2-40B4-BE49-F238E27FC236}">
                <a16:creationId xmlns:a16="http://schemas.microsoft.com/office/drawing/2014/main" id="{D85A3F52-C5AC-48B5-B4D3-8AFC900A92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7388" y="6184900"/>
            <a:ext cx="19050"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43" name="Picture 1271">
            <a:extLst>
              <a:ext uri="{FF2B5EF4-FFF2-40B4-BE49-F238E27FC236}">
                <a16:creationId xmlns:a16="http://schemas.microsoft.com/office/drawing/2014/main" id="{7FB87296-4CE8-4D1B-8A46-B7FCD45075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7213" y="6180138"/>
            <a:ext cx="11112"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44" name="Picture 1272">
            <a:extLst>
              <a:ext uri="{FF2B5EF4-FFF2-40B4-BE49-F238E27FC236}">
                <a16:creationId xmlns:a16="http://schemas.microsoft.com/office/drawing/2014/main" id="{FC5BD5D0-E00E-43C0-986A-4A57DFAC62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5325" y="6180138"/>
            <a:ext cx="11113"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47" name="Picture 1275">
            <a:extLst>
              <a:ext uri="{FF2B5EF4-FFF2-40B4-BE49-F238E27FC236}">
                <a16:creationId xmlns:a16="http://schemas.microsoft.com/office/drawing/2014/main" id="{132EA7DF-89FA-4486-BE6B-438796461B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97213" y="6172200"/>
            <a:ext cx="3175"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52" name="Picture 1280">
            <a:extLst>
              <a:ext uri="{FF2B5EF4-FFF2-40B4-BE49-F238E27FC236}">
                <a16:creationId xmlns:a16="http://schemas.microsoft.com/office/drawing/2014/main" id="{7DD643EB-01EA-44F7-BF90-162E92BCE03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2450" y="6111875"/>
            <a:ext cx="4763"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FC314689-7318-4BEE-8A99-CF769BE0D16A}"/>
              </a:ext>
            </a:extLst>
          </p:cNvPr>
          <p:cNvSpPr>
            <a:spLocks noGrp="1"/>
          </p:cNvSpPr>
          <p:nvPr>
            <p:ph type="sldNum" sz="quarter" idx="12"/>
          </p:nvPr>
        </p:nvSpPr>
        <p:spPr/>
        <p:txBody>
          <a:bodyPr/>
          <a:lstStyle/>
          <a:p>
            <a:fld id="{C87B1BC5-8CF0-49A4-AC6E-6E98D315D173}" type="slidenum">
              <a:rPr lang="de-AT" altLang="de-DE"/>
              <a:pPr/>
              <a:t>10</a:t>
            </a:fld>
            <a:endParaRPr lang="de-AT" altLang="de-DE"/>
          </a:p>
        </p:txBody>
      </p:sp>
      <p:sp>
        <p:nvSpPr>
          <p:cNvPr id="4098" name="Text Box 2">
            <a:extLst>
              <a:ext uri="{FF2B5EF4-FFF2-40B4-BE49-F238E27FC236}">
                <a16:creationId xmlns:a16="http://schemas.microsoft.com/office/drawing/2014/main" id="{E37FFB51-6E70-4EA6-865F-5DBD01EC1300}"/>
              </a:ext>
            </a:extLst>
          </p:cNvPr>
          <p:cNvSpPr txBox="1">
            <a:spLocks noChangeArrowheads="1"/>
          </p:cNvSpPr>
          <p:nvPr/>
        </p:nvSpPr>
        <p:spPr bwMode="auto">
          <a:xfrm>
            <a:off x="533400" y="762000"/>
            <a:ext cx="8077200" cy="50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800">
                <a:solidFill>
                  <a:srgbClr val="CC0000"/>
                </a:solidFill>
              </a:rPr>
              <a:t>Blutbild:</a:t>
            </a:r>
          </a:p>
          <a:p>
            <a:pPr lvl="1">
              <a:lnSpc>
                <a:spcPct val="75000"/>
              </a:lnSpc>
              <a:spcBef>
                <a:spcPct val="50000"/>
              </a:spcBef>
            </a:pPr>
            <a:r>
              <a:rPr lang="de-AT" altLang="de-DE">
                <a:solidFill>
                  <a:schemeClr val="tx1"/>
                </a:solidFill>
              </a:rPr>
              <a:t>Erytrozyten, Hämatokrit, MCH 	erniedrigt </a:t>
            </a:r>
          </a:p>
          <a:p>
            <a:pPr lvl="1">
              <a:lnSpc>
                <a:spcPct val="75000"/>
              </a:lnSpc>
              <a:spcBef>
                <a:spcPct val="50000"/>
              </a:spcBef>
            </a:pPr>
            <a:r>
              <a:rPr lang="de-AT" altLang="de-DE">
                <a:solidFill>
                  <a:schemeClr val="tx1"/>
                </a:solidFill>
              </a:rPr>
              <a:t>Monozyten, Eosinophile 		gering erhöht</a:t>
            </a:r>
          </a:p>
          <a:p>
            <a:pPr>
              <a:lnSpc>
                <a:spcPct val="150000"/>
              </a:lnSpc>
              <a:spcBef>
                <a:spcPct val="50000"/>
              </a:spcBef>
            </a:pPr>
            <a:r>
              <a:rPr lang="de-AT" altLang="de-DE" sz="2800">
                <a:solidFill>
                  <a:srgbClr val="CC0000"/>
                </a:solidFill>
              </a:rPr>
              <a:t>Lymphocytentypisierung:</a:t>
            </a:r>
          </a:p>
          <a:p>
            <a:pPr lvl="1">
              <a:lnSpc>
                <a:spcPct val="75000"/>
              </a:lnSpc>
              <a:spcBef>
                <a:spcPct val="50000"/>
              </a:spcBef>
            </a:pPr>
            <a:r>
              <a:rPr lang="de-AT" altLang="de-DE">
                <a:solidFill>
                  <a:schemeClr val="tx1"/>
                </a:solidFill>
              </a:rPr>
              <a:t>Reife T Zellen		      	erniedrigt</a:t>
            </a:r>
          </a:p>
          <a:p>
            <a:pPr lvl="1">
              <a:lnSpc>
                <a:spcPct val="75000"/>
              </a:lnSpc>
              <a:spcBef>
                <a:spcPct val="50000"/>
              </a:spcBef>
            </a:pPr>
            <a:r>
              <a:rPr lang="de-AT" altLang="de-DE">
                <a:solidFill>
                  <a:schemeClr val="tx1"/>
                </a:solidFill>
              </a:rPr>
              <a:t>T Supressor-Zellen	      	erniedrigt</a:t>
            </a:r>
          </a:p>
          <a:p>
            <a:pPr lvl="1">
              <a:lnSpc>
                <a:spcPct val="75000"/>
              </a:lnSpc>
              <a:spcBef>
                <a:spcPct val="50000"/>
              </a:spcBef>
            </a:pPr>
            <a:r>
              <a:rPr lang="de-AT" altLang="de-DE">
                <a:solidFill>
                  <a:schemeClr val="tx1"/>
                </a:solidFill>
              </a:rPr>
              <a:t>CD 57 – positive Zellen	75.0	         &gt;200</a:t>
            </a:r>
          </a:p>
          <a:p>
            <a:pPr>
              <a:lnSpc>
                <a:spcPct val="50000"/>
              </a:lnSpc>
              <a:spcBef>
                <a:spcPct val="50000"/>
              </a:spcBef>
            </a:pPr>
            <a:r>
              <a:rPr lang="de-AT" altLang="de-DE">
                <a:solidFill>
                  <a:schemeClr val="tx1"/>
                </a:solidFill>
              </a:rPr>
              <a:t>				      erniedrigt    Normalwert</a:t>
            </a:r>
          </a:p>
          <a:p>
            <a:pPr>
              <a:spcBef>
                <a:spcPct val="50000"/>
              </a:spcBef>
            </a:pPr>
            <a:r>
              <a:rPr lang="de-AT" altLang="de-DE">
                <a:solidFill>
                  <a:schemeClr val="tx1"/>
                </a:solidFill>
              </a:rPr>
              <a:t>Anämie, Eosinophilie</a:t>
            </a:r>
          </a:p>
          <a:p>
            <a:pPr>
              <a:lnSpc>
                <a:spcPct val="75000"/>
              </a:lnSpc>
              <a:spcBef>
                <a:spcPct val="50000"/>
              </a:spcBef>
            </a:pPr>
            <a:r>
              <a:rPr lang="de-AT" altLang="de-DE">
                <a:solidFill>
                  <a:schemeClr val="tx1"/>
                </a:solidFill>
              </a:rPr>
              <a:t>Hinweis auf chronisch persistierende Infektion</a:t>
            </a:r>
          </a:p>
        </p:txBody>
      </p:sp>
      <p:sp>
        <p:nvSpPr>
          <p:cNvPr id="4100" name="Text Box 4">
            <a:extLst>
              <a:ext uri="{FF2B5EF4-FFF2-40B4-BE49-F238E27FC236}">
                <a16:creationId xmlns:a16="http://schemas.microsoft.com/office/drawing/2014/main" id="{273A03B4-1183-408C-AD21-38F6B82637A3}"/>
              </a:ext>
            </a:extLst>
          </p:cNvPr>
          <p:cNvSpPr txBox="1">
            <a:spLocks noChangeArrowheads="1"/>
          </p:cNvSpPr>
          <p:nvPr/>
        </p:nvSpPr>
        <p:spPr bwMode="auto">
          <a:xfrm>
            <a:off x="76200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1</a:t>
            </a:r>
            <a:endParaRPr lang="de-AT" altLang="de-DE" b="0">
              <a:solidFill>
                <a:schemeClr val="tx1"/>
              </a:solidFill>
              <a:latin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7" name="Foliennummernplatzhalter 3">
            <a:extLst>
              <a:ext uri="{FF2B5EF4-FFF2-40B4-BE49-F238E27FC236}">
                <a16:creationId xmlns:a16="http://schemas.microsoft.com/office/drawing/2014/main" id="{CC4BE7C6-0A21-418E-906C-AD96D37442E5}"/>
              </a:ext>
            </a:extLst>
          </p:cNvPr>
          <p:cNvSpPr>
            <a:spLocks noGrp="1"/>
          </p:cNvSpPr>
          <p:nvPr>
            <p:ph type="sldNum" sz="quarter" idx="12"/>
          </p:nvPr>
        </p:nvSpPr>
        <p:spPr/>
        <p:txBody>
          <a:bodyPr/>
          <a:lstStyle/>
          <a:p>
            <a:fld id="{F5C084E5-BE80-4C72-B431-9D124121F6F9}" type="slidenum">
              <a:rPr lang="de-AT" altLang="de-DE"/>
              <a:pPr/>
              <a:t>11</a:t>
            </a:fld>
            <a:endParaRPr lang="de-AT" altLang="de-DE"/>
          </a:p>
        </p:txBody>
      </p:sp>
      <p:sp>
        <p:nvSpPr>
          <p:cNvPr id="9219" name="Text Box 1027">
            <a:extLst>
              <a:ext uri="{FF2B5EF4-FFF2-40B4-BE49-F238E27FC236}">
                <a16:creationId xmlns:a16="http://schemas.microsoft.com/office/drawing/2014/main" id="{F6198C84-029E-4568-A6D8-49395D44D0CD}"/>
              </a:ext>
            </a:extLst>
          </p:cNvPr>
          <p:cNvSpPr txBox="1">
            <a:spLocks noChangeArrowheads="1"/>
          </p:cNvSpPr>
          <p:nvPr/>
        </p:nvSpPr>
        <p:spPr bwMode="auto">
          <a:xfrm>
            <a:off x="571500" y="1143000"/>
            <a:ext cx="8191500" cy="398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800">
                <a:solidFill>
                  <a:srgbClr val="CC0000"/>
                </a:solidFill>
              </a:rPr>
              <a:t>Therapie:</a:t>
            </a:r>
          </a:p>
          <a:p>
            <a:pPr>
              <a:spcBef>
                <a:spcPct val="50000"/>
              </a:spcBef>
            </a:pPr>
            <a:r>
              <a:rPr lang="de-AT" altLang="de-DE"/>
              <a:t>	</a:t>
            </a:r>
            <a:r>
              <a:rPr lang="de-AT" altLang="de-DE">
                <a:solidFill>
                  <a:schemeClr val="tx1"/>
                </a:solidFill>
              </a:rPr>
              <a:t>vom 01. 12. 2005  bis  30. 04. 2006</a:t>
            </a:r>
          </a:p>
          <a:p>
            <a:pPr>
              <a:spcBef>
                <a:spcPct val="50000"/>
              </a:spcBef>
            </a:pPr>
            <a:r>
              <a:rPr lang="de-AT" altLang="de-DE">
                <a:solidFill>
                  <a:schemeClr val="tx1"/>
                </a:solidFill>
              </a:rPr>
              <a:t>   Amoxicillin        4 Wochen	       30mg/kg KG/die</a:t>
            </a:r>
          </a:p>
          <a:p>
            <a:pPr>
              <a:lnSpc>
                <a:spcPct val="50000"/>
              </a:lnSpc>
              <a:spcBef>
                <a:spcPct val="50000"/>
              </a:spcBef>
            </a:pPr>
            <a:r>
              <a:rPr lang="de-AT" altLang="de-DE">
                <a:solidFill>
                  <a:schemeClr val="tx1"/>
                </a:solidFill>
              </a:rPr>
              <a:t>					             	oral</a:t>
            </a:r>
          </a:p>
          <a:p>
            <a:pPr>
              <a:spcBef>
                <a:spcPct val="50000"/>
              </a:spcBef>
            </a:pPr>
            <a:r>
              <a:rPr lang="de-AT" altLang="de-DE">
                <a:solidFill>
                  <a:schemeClr val="tx1"/>
                </a:solidFill>
              </a:rPr>
              <a:t>   Azithromycin    6 Wochen	        2 x ½  Messlöffel</a:t>
            </a:r>
          </a:p>
          <a:p>
            <a:pPr>
              <a:lnSpc>
                <a:spcPct val="75000"/>
              </a:lnSpc>
            </a:pPr>
            <a:r>
              <a:rPr lang="de-AT" altLang="de-DE">
                <a:solidFill>
                  <a:schemeClr val="tx1"/>
                </a:solidFill>
              </a:rPr>
              <a:t>		                  	         </a:t>
            </a:r>
            <a:r>
              <a:rPr lang="de-AT" altLang="de-DE" sz="2000" b="0">
                <a:solidFill>
                  <a:schemeClr val="tx1"/>
                </a:solidFill>
              </a:rPr>
              <a:t>5 Tage Gabe nur 2 Tage Pause</a:t>
            </a:r>
          </a:p>
          <a:p>
            <a:pPr>
              <a:spcBef>
                <a:spcPct val="50000"/>
              </a:spcBef>
            </a:pPr>
            <a:r>
              <a:rPr lang="de-AT" altLang="de-DE">
                <a:solidFill>
                  <a:schemeClr val="tx1"/>
                </a:solidFill>
              </a:rPr>
              <a:t>   Cefixim	        6 Wochen	  30mg/kg KG/die oral</a:t>
            </a:r>
          </a:p>
          <a:p>
            <a:pPr>
              <a:lnSpc>
                <a:spcPct val="125000"/>
              </a:lnSpc>
              <a:spcBef>
                <a:spcPct val="50000"/>
              </a:spcBef>
            </a:pPr>
            <a:r>
              <a:rPr lang="de-AT" altLang="de-DE">
                <a:solidFill>
                  <a:schemeClr val="tx1"/>
                </a:solidFill>
              </a:rPr>
              <a:t>   Clarithromycin  4 Wochen	        250mg/die oral</a:t>
            </a:r>
          </a:p>
        </p:txBody>
      </p:sp>
      <p:sp>
        <p:nvSpPr>
          <p:cNvPr id="9220" name="Text Box 1028">
            <a:extLst>
              <a:ext uri="{FF2B5EF4-FFF2-40B4-BE49-F238E27FC236}">
                <a16:creationId xmlns:a16="http://schemas.microsoft.com/office/drawing/2014/main" id="{F26E7836-2E4F-441A-92AA-72140E4B81A0}"/>
              </a:ext>
            </a:extLst>
          </p:cNvPr>
          <p:cNvSpPr txBox="1">
            <a:spLocks noChangeArrowheads="1"/>
          </p:cNvSpPr>
          <p:nvPr/>
        </p:nvSpPr>
        <p:spPr bwMode="auto">
          <a:xfrm>
            <a:off x="7832725" y="-34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0">
              <a:solidFill>
                <a:schemeClr val="tx1"/>
              </a:solidFill>
              <a:latin typeface="Times New Roman" panose="02020603050405020304" pitchFamily="18" charset="0"/>
            </a:endParaRPr>
          </a:p>
        </p:txBody>
      </p:sp>
      <p:sp>
        <p:nvSpPr>
          <p:cNvPr id="9221" name="Text Box 1029">
            <a:extLst>
              <a:ext uri="{FF2B5EF4-FFF2-40B4-BE49-F238E27FC236}">
                <a16:creationId xmlns:a16="http://schemas.microsoft.com/office/drawing/2014/main" id="{B805654D-4435-464E-BEB0-D180C0960025}"/>
              </a:ext>
            </a:extLst>
          </p:cNvPr>
          <p:cNvSpPr txBox="1">
            <a:spLocks noChangeArrowheads="1"/>
          </p:cNvSpPr>
          <p:nvPr/>
        </p:nvSpPr>
        <p:spPr bwMode="auto">
          <a:xfrm>
            <a:off x="7696200" y="152400"/>
            <a:ext cx="1241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AT" altLang="de-DE" sz="2000">
                <a:solidFill>
                  <a:schemeClr val="tx1"/>
                </a:solidFill>
              </a:rPr>
              <a:t>Patient 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7" name="Foliennummernplatzhalter 3">
            <a:extLst>
              <a:ext uri="{FF2B5EF4-FFF2-40B4-BE49-F238E27FC236}">
                <a16:creationId xmlns:a16="http://schemas.microsoft.com/office/drawing/2014/main" id="{36BD2307-5F02-49D7-B8F9-23436D5E64E2}"/>
              </a:ext>
            </a:extLst>
          </p:cNvPr>
          <p:cNvSpPr>
            <a:spLocks noGrp="1"/>
          </p:cNvSpPr>
          <p:nvPr>
            <p:ph type="sldNum" sz="quarter" idx="12"/>
          </p:nvPr>
        </p:nvSpPr>
        <p:spPr/>
        <p:txBody>
          <a:bodyPr/>
          <a:lstStyle/>
          <a:p>
            <a:fld id="{F0E274E0-877D-4DEE-8F95-6FD544203B02}" type="slidenum">
              <a:rPr lang="de-AT" altLang="de-DE"/>
              <a:pPr/>
              <a:t>12</a:t>
            </a:fld>
            <a:endParaRPr lang="de-AT" altLang="de-DE"/>
          </a:p>
        </p:txBody>
      </p:sp>
      <p:sp>
        <p:nvSpPr>
          <p:cNvPr id="38914" name="Text Box 2">
            <a:extLst>
              <a:ext uri="{FF2B5EF4-FFF2-40B4-BE49-F238E27FC236}">
                <a16:creationId xmlns:a16="http://schemas.microsoft.com/office/drawing/2014/main" id="{43047B83-ECBF-4035-AAEA-B6FD1B13B9F6}"/>
              </a:ext>
            </a:extLst>
          </p:cNvPr>
          <p:cNvSpPr txBox="1">
            <a:spLocks noChangeArrowheads="1"/>
          </p:cNvSpPr>
          <p:nvPr/>
        </p:nvSpPr>
        <p:spPr bwMode="auto">
          <a:xfrm>
            <a:off x="609600" y="1692275"/>
            <a:ext cx="79248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800">
                <a:solidFill>
                  <a:srgbClr val="FF3300"/>
                </a:solidFill>
              </a:rPr>
              <a:t>Laborbefund Dezember 2006</a:t>
            </a:r>
          </a:p>
          <a:p>
            <a:pPr>
              <a:spcBef>
                <a:spcPct val="50000"/>
              </a:spcBef>
            </a:pPr>
            <a:r>
              <a:rPr lang="de-AT" altLang="de-DE"/>
              <a:t>	</a:t>
            </a:r>
            <a:r>
              <a:rPr lang="de-AT" altLang="de-DE">
                <a:solidFill>
                  <a:schemeClr val="tx1"/>
                </a:solidFill>
              </a:rPr>
              <a:t>IgM	keine Banden</a:t>
            </a:r>
          </a:p>
          <a:p>
            <a:pPr>
              <a:spcBef>
                <a:spcPct val="50000"/>
              </a:spcBef>
            </a:pPr>
            <a:r>
              <a:rPr lang="de-AT" altLang="de-DE">
                <a:solidFill>
                  <a:schemeClr val="tx1"/>
                </a:solidFill>
              </a:rPr>
              <a:t>	IgG	weniger Banden</a:t>
            </a:r>
          </a:p>
          <a:p>
            <a:pPr>
              <a:spcBef>
                <a:spcPct val="50000"/>
              </a:spcBef>
            </a:pPr>
            <a:r>
              <a:rPr lang="de-AT" altLang="de-DE">
                <a:solidFill>
                  <a:schemeClr val="tx1"/>
                </a:solidFill>
              </a:rPr>
              <a:t>	Lymphocytentypisierung</a:t>
            </a:r>
          </a:p>
          <a:p>
            <a:pPr>
              <a:spcBef>
                <a:spcPct val="25000"/>
              </a:spcBef>
            </a:pPr>
            <a:r>
              <a:rPr lang="de-AT" altLang="de-DE">
                <a:solidFill>
                  <a:schemeClr val="tx1"/>
                </a:solidFill>
              </a:rPr>
              <a:t>	Immunstatus</a:t>
            </a:r>
          </a:p>
          <a:p>
            <a:pPr>
              <a:spcBef>
                <a:spcPct val="25000"/>
              </a:spcBef>
            </a:pPr>
            <a:r>
              <a:rPr lang="de-AT" altLang="de-DE">
                <a:solidFill>
                  <a:schemeClr val="tx1"/>
                </a:solidFill>
              </a:rPr>
              <a:t>	angestiegene CD57 Zellen</a:t>
            </a:r>
          </a:p>
          <a:p>
            <a:pPr>
              <a:spcBef>
                <a:spcPct val="25000"/>
              </a:spcBef>
            </a:pPr>
            <a:r>
              <a:rPr lang="de-AT" altLang="de-DE">
                <a:solidFill>
                  <a:schemeClr val="tx1"/>
                </a:solidFill>
              </a:rPr>
              <a:t>	LTT Borrelien	keine auffällige Reaktion</a:t>
            </a:r>
          </a:p>
        </p:txBody>
      </p:sp>
      <p:sp>
        <p:nvSpPr>
          <p:cNvPr id="38915" name="Text Box 3">
            <a:extLst>
              <a:ext uri="{FF2B5EF4-FFF2-40B4-BE49-F238E27FC236}">
                <a16:creationId xmlns:a16="http://schemas.microsoft.com/office/drawing/2014/main" id="{86FC4A0A-B788-4F58-A6A5-EF1B2A4FF4BF}"/>
              </a:ext>
            </a:extLst>
          </p:cNvPr>
          <p:cNvSpPr txBox="1">
            <a:spLocks noChangeArrowheads="1"/>
          </p:cNvSpPr>
          <p:nvPr/>
        </p:nvSpPr>
        <p:spPr bwMode="auto">
          <a:xfrm>
            <a:off x="5486400" y="3581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a:t>Normalbefund</a:t>
            </a:r>
          </a:p>
        </p:txBody>
      </p:sp>
      <p:sp>
        <p:nvSpPr>
          <p:cNvPr id="38916" name="Text Box 4">
            <a:extLst>
              <a:ext uri="{FF2B5EF4-FFF2-40B4-BE49-F238E27FC236}">
                <a16:creationId xmlns:a16="http://schemas.microsoft.com/office/drawing/2014/main" id="{D0D1682B-F83E-43DA-A77B-556243474AD5}"/>
              </a:ext>
            </a:extLst>
          </p:cNvPr>
          <p:cNvSpPr txBox="1">
            <a:spLocks noChangeArrowheads="1"/>
          </p:cNvSpPr>
          <p:nvPr/>
        </p:nvSpPr>
        <p:spPr bwMode="auto">
          <a:xfrm>
            <a:off x="76200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7" name="Foliennummernplatzhalter 3">
            <a:extLst>
              <a:ext uri="{FF2B5EF4-FFF2-40B4-BE49-F238E27FC236}">
                <a16:creationId xmlns:a16="http://schemas.microsoft.com/office/drawing/2014/main" id="{FA4F0182-0CAB-45EC-80D5-A1BB429D15EF}"/>
              </a:ext>
            </a:extLst>
          </p:cNvPr>
          <p:cNvSpPr>
            <a:spLocks noGrp="1"/>
          </p:cNvSpPr>
          <p:nvPr>
            <p:ph type="sldNum" sz="quarter" idx="12"/>
          </p:nvPr>
        </p:nvSpPr>
        <p:spPr/>
        <p:txBody>
          <a:bodyPr/>
          <a:lstStyle/>
          <a:p>
            <a:fld id="{E0A9928D-31A5-4407-A520-2052B9A452B2}" type="slidenum">
              <a:rPr lang="de-AT" altLang="de-DE"/>
              <a:pPr/>
              <a:t>13</a:t>
            </a:fld>
            <a:endParaRPr lang="de-AT" altLang="de-DE"/>
          </a:p>
        </p:txBody>
      </p:sp>
      <p:sp>
        <p:nvSpPr>
          <p:cNvPr id="39938" name="Text Box 2">
            <a:extLst>
              <a:ext uri="{FF2B5EF4-FFF2-40B4-BE49-F238E27FC236}">
                <a16:creationId xmlns:a16="http://schemas.microsoft.com/office/drawing/2014/main" id="{096FD7F6-62F7-4611-B155-0564C975AEF1}"/>
              </a:ext>
            </a:extLst>
          </p:cNvPr>
          <p:cNvSpPr txBox="1">
            <a:spLocks noChangeArrowheads="1"/>
          </p:cNvSpPr>
          <p:nvPr/>
        </p:nvSpPr>
        <p:spPr bwMode="auto">
          <a:xfrm>
            <a:off x="457200" y="2438400"/>
            <a:ext cx="8229600"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de-DE" altLang="de-DE">
                <a:latin typeface="Arial" panose="020B0604020202020204" pitchFamily="34" charset="0"/>
                <a:cs typeface="Arial" panose="020B0604020202020204" pitchFamily="34" charset="0"/>
              </a:rPr>
              <a:t>Der Zeckenstich wird sehr häufig nicht bemerkt.</a:t>
            </a:r>
            <a:endParaRPr lang="de-DE" altLang="de-DE">
              <a:latin typeface="Arial" panose="020B0604020202020204" pitchFamily="34" charset="0"/>
              <a:cs typeface="Times New Roman" panose="02020603050405020304" pitchFamily="18" charset="0"/>
            </a:endParaRPr>
          </a:p>
          <a:p>
            <a:pPr>
              <a:spcBef>
                <a:spcPct val="25000"/>
              </a:spcBef>
              <a:buFontTx/>
              <a:buChar char="•"/>
            </a:pPr>
            <a:r>
              <a:rPr lang="de-DE" altLang="de-DE">
                <a:latin typeface="Arial" panose="020B0604020202020204" pitchFamily="34" charset="0"/>
                <a:cs typeface="Arial" panose="020B0604020202020204" pitchFamily="34" charset="0"/>
              </a:rPr>
              <a:t>Fieberschübe mit oft extrem hohem Fieber und beeinträchtigtem Allgemeinzustand treten relativ regelmäßig alle 4 Wochen auf, so wie wir den Generationszyklus der Spirochäten kennen.</a:t>
            </a:r>
            <a:endParaRPr lang="de-DE" altLang="de-DE">
              <a:latin typeface="Arial" panose="020B0604020202020204" pitchFamily="34" charset="0"/>
              <a:cs typeface="Times New Roman" panose="02020603050405020304" pitchFamily="18" charset="0"/>
            </a:endParaRPr>
          </a:p>
          <a:p>
            <a:pPr>
              <a:spcBef>
                <a:spcPct val="25000"/>
              </a:spcBef>
              <a:buFontTx/>
              <a:buChar char="•"/>
            </a:pPr>
            <a:r>
              <a:rPr lang="de-DE" altLang="de-DE">
                <a:latin typeface="Arial" panose="020B0604020202020204" pitchFamily="34" charset="0"/>
                <a:cs typeface="Arial" panose="020B0604020202020204" pitchFamily="34" charset="0"/>
              </a:rPr>
              <a:t>Schmerzen in den Beinen und die Unfähigkeit zu laufen sind Ausdruck des Bannwarth-Syndroms und als Warnsignal zu werten.</a:t>
            </a:r>
            <a:endParaRPr lang="de-DE" altLang="de-DE">
              <a:latin typeface="Arial" panose="020B0604020202020204" pitchFamily="34" charset="0"/>
              <a:cs typeface="Times New Roman" panose="02020603050405020304" pitchFamily="18" charset="0"/>
            </a:endParaRPr>
          </a:p>
          <a:p>
            <a:pPr>
              <a:spcBef>
                <a:spcPct val="25000"/>
              </a:spcBef>
              <a:buFontTx/>
              <a:buChar char="•"/>
            </a:pPr>
            <a:endParaRPr lang="de-AT" altLang="de-DE">
              <a:solidFill>
                <a:srgbClr val="003399"/>
              </a:solidFill>
              <a:latin typeface="Arial" panose="020B0604020202020204" pitchFamily="34" charset="0"/>
            </a:endParaRPr>
          </a:p>
        </p:txBody>
      </p:sp>
      <p:sp>
        <p:nvSpPr>
          <p:cNvPr id="39940" name="Text Box 4">
            <a:extLst>
              <a:ext uri="{FF2B5EF4-FFF2-40B4-BE49-F238E27FC236}">
                <a16:creationId xmlns:a16="http://schemas.microsoft.com/office/drawing/2014/main" id="{95EABEFC-CF45-4D8E-B1A9-3DED5A094DB6}"/>
              </a:ext>
            </a:extLst>
          </p:cNvPr>
          <p:cNvSpPr txBox="1">
            <a:spLocks noChangeArrowheads="1"/>
          </p:cNvSpPr>
          <p:nvPr/>
        </p:nvSpPr>
        <p:spPr bwMode="auto">
          <a:xfrm>
            <a:off x="762000" y="990600"/>
            <a:ext cx="7620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solidFill>
                  <a:srgbClr val="CC3399"/>
                </a:solidFill>
                <a:cs typeface="Arial" panose="020B0604020202020204" pitchFamily="34" charset="0"/>
              </a:rPr>
              <a:t>Schlussfolgerungen aus diesem und ähnlich gelagerten Fällen im Kleinkindalter:</a:t>
            </a:r>
            <a:endParaRPr lang="de-AT" altLang="de-DE" sz="2800">
              <a:solidFill>
                <a:srgbClr val="CC3399"/>
              </a:solidFill>
              <a:cs typeface="Arial" panose="020B0604020202020204" pitchFamily="34" charset="0"/>
            </a:endParaRPr>
          </a:p>
        </p:txBody>
      </p:sp>
      <p:sp>
        <p:nvSpPr>
          <p:cNvPr id="39941" name="Text Box 5">
            <a:extLst>
              <a:ext uri="{FF2B5EF4-FFF2-40B4-BE49-F238E27FC236}">
                <a16:creationId xmlns:a16="http://schemas.microsoft.com/office/drawing/2014/main" id="{4FD3008D-8629-4879-9615-5C5A00A3C05B}"/>
              </a:ext>
            </a:extLst>
          </p:cNvPr>
          <p:cNvSpPr txBox="1">
            <a:spLocks noChangeArrowheads="1"/>
          </p:cNvSpPr>
          <p:nvPr/>
        </p:nvSpPr>
        <p:spPr bwMode="auto">
          <a:xfrm>
            <a:off x="76200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1</a:t>
            </a:r>
            <a:endParaRPr lang="de-AT" alt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7" name="Foliennummernplatzhalter 3">
            <a:extLst>
              <a:ext uri="{FF2B5EF4-FFF2-40B4-BE49-F238E27FC236}">
                <a16:creationId xmlns:a16="http://schemas.microsoft.com/office/drawing/2014/main" id="{6EDBB91C-F330-46AE-85B6-F9594DF445BE}"/>
              </a:ext>
            </a:extLst>
          </p:cNvPr>
          <p:cNvSpPr>
            <a:spLocks noGrp="1"/>
          </p:cNvSpPr>
          <p:nvPr>
            <p:ph type="sldNum" sz="quarter" idx="12"/>
          </p:nvPr>
        </p:nvSpPr>
        <p:spPr/>
        <p:txBody>
          <a:bodyPr/>
          <a:lstStyle/>
          <a:p>
            <a:fld id="{A95DBB3A-9626-4F6F-AF15-6D92ED29A07A}" type="slidenum">
              <a:rPr lang="de-AT" altLang="de-DE"/>
              <a:pPr/>
              <a:t>14</a:t>
            </a:fld>
            <a:endParaRPr lang="de-AT" altLang="de-DE"/>
          </a:p>
        </p:txBody>
      </p:sp>
      <p:sp>
        <p:nvSpPr>
          <p:cNvPr id="68610" name="Text Box 2">
            <a:extLst>
              <a:ext uri="{FF2B5EF4-FFF2-40B4-BE49-F238E27FC236}">
                <a16:creationId xmlns:a16="http://schemas.microsoft.com/office/drawing/2014/main" id="{C6378795-D09A-4032-AC82-3F459CF11AB9}"/>
              </a:ext>
            </a:extLst>
          </p:cNvPr>
          <p:cNvSpPr txBox="1">
            <a:spLocks noChangeArrowheads="1"/>
          </p:cNvSpPr>
          <p:nvPr/>
        </p:nvSpPr>
        <p:spPr bwMode="auto">
          <a:xfrm>
            <a:off x="666750" y="2209800"/>
            <a:ext cx="7810500"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2100" indent="-292100">
              <a:defRPr sz="2400">
                <a:solidFill>
                  <a:schemeClr val="tx1"/>
                </a:solidFill>
                <a:latin typeface="Times New Roman" panose="02020603050405020304" pitchFamily="18" charset="0"/>
              </a:defRPr>
            </a:lvl1pPr>
            <a:lvl2pPr marL="4826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5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Kleinkinder scheinen nach meiner Erfahrung die hochdosierte Antibiotikatherapie erstaunlich gut zu tolerieren. Nebenwirkungen und Herxheimer –Reaktionen sind eher selten.</a:t>
            </a:r>
            <a:endParaRPr lang="de-DE" altLang="de-DE">
              <a:latin typeface="Arial" panose="020B0604020202020204" pitchFamily="34" charset="0"/>
              <a:cs typeface="Times New Roman" panose="02020603050405020304" pitchFamily="18" charset="0"/>
            </a:endParaRPr>
          </a:p>
          <a:p>
            <a:pPr>
              <a:spcBef>
                <a:spcPct val="25000"/>
              </a:spcBef>
              <a:buFont typeface="Wingdings" panose="05000000000000000000" pitchFamily="2" charset="2"/>
              <a:buChar char="Ø"/>
            </a:pPr>
            <a:r>
              <a:rPr lang="de-DE" altLang="de-DE">
                <a:latin typeface="Arial" panose="020B0604020202020204" pitchFamily="34" charset="0"/>
                <a:cs typeface="Times New Roman" panose="02020603050405020304" pitchFamily="18" charset="0"/>
              </a:rPr>
              <a:t>Die Infektion kann im Kleinkindalter noch nicht lange zurückliegen, die Therapie ist deshalb erfolgversprechend.</a:t>
            </a:r>
            <a:endParaRPr lang="de-DE" altLang="de-DE">
              <a:solidFill>
                <a:srgbClr val="003399"/>
              </a:solidFill>
              <a:latin typeface="Arial" panose="020B0604020202020204" pitchFamily="34" charset="0"/>
              <a:cs typeface="Times New Roman" panose="02020603050405020304" pitchFamily="18" charset="0"/>
            </a:endParaRPr>
          </a:p>
          <a:p>
            <a:pPr>
              <a:spcBef>
                <a:spcPct val="25000"/>
              </a:spcBef>
            </a:pPr>
            <a:endParaRPr lang="de-DE" altLang="de-DE">
              <a:solidFill>
                <a:srgbClr val="CC3399"/>
              </a:solidFill>
              <a:latin typeface="Arial" panose="020B0604020202020204" pitchFamily="34" charset="0"/>
              <a:cs typeface="Times New Roman" panose="02020603050405020304" pitchFamily="18" charset="0"/>
            </a:endParaRPr>
          </a:p>
          <a:p>
            <a:pPr algn="ctr">
              <a:spcBef>
                <a:spcPct val="25000"/>
              </a:spcBef>
            </a:pPr>
            <a:r>
              <a:rPr lang="de-DE" altLang="de-DE" sz="2800">
                <a:solidFill>
                  <a:srgbClr val="CC3399"/>
                </a:solidFill>
                <a:latin typeface="Arial" panose="020B0604020202020204" pitchFamily="34" charset="0"/>
                <a:cs typeface="Times New Roman" panose="02020603050405020304" pitchFamily="18" charset="0"/>
              </a:rPr>
              <a:t>Die Mühe lohnt sich!</a:t>
            </a:r>
            <a:endParaRPr lang="de-AT" altLang="de-DE" sz="2800">
              <a:solidFill>
                <a:srgbClr val="CC3399"/>
              </a:solidFill>
              <a:latin typeface="Arial" panose="020B0604020202020204" pitchFamily="34" charset="0"/>
              <a:cs typeface="Times New Roman" panose="02020603050405020304" pitchFamily="18" charset="0"/>
            </a:endParaRPr>
          </a:p>
        </p:txBody>
      </p:sp>
      <p:sp>
        <p:nvSpPr>
          <p:cNvPr id="68611" name="Text Box 3">
            <a:extLst>
              <a:ext uri="{FF2B5EF4-FFF2-40B4-BE49-F238E27FC236}">
                <a16:creationId xmlns:a16="http://schemas.microsoft.com/office/drawing/2014/main" id="{A72A280D-1147-4AA7-BB53-2C719FCB06AC}"/>
              </a:ext>
            </a:extLst>
          </p:cNvPr>
          <p:cNvSpPr txBox="1">
            <a:spLocks noChangeArrowheads="1"/>
          </p:cNvSpPr>
          <p:nvPr/>
        </p:nvSpPr>
        <p:spPr bwMode="auto">
          <a:xfrm>
            <a:off x="2667000" y="11430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solidFill>
                  <a:srgbClr val="CC3399"/>
                </a:solidFill>
                <a:cs typeface="Arial" panose="020B0604020202020204" pitchFamily="34" charset="0"/>
              </a:rPr>
              <a:t>Schlussfolgerungen</a:t>
            </a:r>
            <a:endParaRPr lang="de-AT" altLang="de-DE" sz="2800">
              <a:solidFill>
                <a:srgbClr val="CC3399"/>
              </a:solidFill>
              <a:cs typeface="Arial" panose="020B0604020202020204" pitchFamily="34" charset="0"/>
            </a:endParaRPr>
          </a:p>
        </p:txBody>
      </p:sp>
      <p:sp>
        <p:nvSpPr>
          <p:cNvPr id="68612" name="Text Box 4">
            <a:extLst>
              <a:ext uri="{FF2B5EF4-FFF2-40B4-BE49-F238E27FC236}">
                <a16:creationId xmlns:a16="http://schemas.microsoft.com/office/drawing/2014/main" id="{F198BC4D-8311-4B55-B01F-801703F651DC}"/>
              </a:ext>
            </a:extLst>
          </p:cNvPr>
          <p:cNvSpPr txBox="1">
            <a:spLocks noChangeArrowheads="1"/>
          </p:cNvSpPr>
          <p:nvPr/>
        </p:nvSpPr>
        <p:spPr bwMode="auto">
          <a:xfrm>
            <a:off x="76200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1</a:t>
            </a:r>
            <a:endParaRPr lang="de-AT" alt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FCE78850-D811-45ED-B8D8-1068E9A765A6}"/>
              </a:ext>
            </a:extLst>
          </p:cNvPr>
          <p:cNvSpPr>
            <a:spLocks noGrp="1"/>
          </p:cNvSpPr>
          <p:nvPr>
            <p:ph type="sldNum" sz="quarter" idx="12"/>
          </p:nvPr>
        </p:nvSpPr>
        <p:spPr/>
        <p:txBody>
          <a:bodyPr/>
          <a:lstStyle/>
          <a:p>
            <a:fld id="{1A9DD2ED-93BF-423D-A5B8-7753024D69EE}" type="slidenum">
              <a:rPr lang="de-AT" altLang="de-DE"/>
              <a:pPr/>
              <a:t>15</a:t>
            </a:fld>
            <a:endParaRPr lang="de-AT" altLang="de-DE"/>
          </a:p>
        </p:txBody>
      </p:sp>
      <p:sp>
        <p:nvSpPr>
          <p:cNvPr id="40963" name="Text Box 3">
            <a:extLst>
              <a:ext uri="{FF2B5EF4-FFF2-40B4-BE49-F238E27FC236}">
                <a16:creationId xmlns:a16="http://schemas.microsoft.com/office/drawing/2014/main" id="{2916F402-20E5-455C-B8CC-6C1A7D7B12DA}"/>
              </a:ext>
            </a:extLst>
          </p:cNvPr>
          <p:cNvSpPr txBox="1">
            <a:spLocks noChangeArrowheads="1"/>
          </p:cNvSpPr>
          <p:nvPr/>
        </p:nvSpPr>
        <p:spPr bwMode="auto">
          <a:xfrm>
            <a:off x="533400" y="1739900"/>
            <a:ext cx="8153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chemeClr val="tx1"/>
                </a:solidFill>
                <a:cs typeface="Arial" panose="020B0604020202020204" pitchFamily="34" charset="0"/>
              </a:rPr>
              <a:t>Zeckenstich am 01. 06. 2004 ohne Erythema migrans</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Symptome	30. 06. 04</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		05. 07. 04</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		16. 08. 04</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Times New Roman" panose="02020603050405020304" pitchFamily="18" charset="0"/>
              </a:rPr>
              <a:t>Fieber über 39°C Kopf- und Gliederschmerzen, Lymphadenitis colli, Halsschmerzen, Müdigkeit, Konzentrationsschwäche</a:t>
            </a:r>
            <a:r>
              <a:rPr lang="de-AT" altLang="de-DE"/>
              <a:t> </a:t>
            </a:r>
          </a:p>
        </p:txBody>
      </p:sp>
      <p:sp>
        <p:nvSpPr>
          <p:cNvPr id="40964" name="Text Box 4">
            <a:extLst>
              <a:ext uri="{FF2B5EF4-FFF2-40B4-BE49-F238E27FC236}">
                <a16:creationId xmlns:a16="http://schemas.microsoft.com/office/drawing/2014/main" id="{21B480CC-DA61-40DC-9CA3-562800114850}"/>
              </a:ext>
            </a:extLst>
          </p:cNvPr>
          <p:cNvSpPr txBox="1">
            <a:spLocks noChangeArrowheads="1"/>
          </p:cNvSpPr>
          <p:nvPr/>
        </p:nvSpPr>
        <p:spPr bwMode="auto">
          <a:xfrm>
            <a:off x="76200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47C51BDA-301B-4410-A2CE-03F3F5FD3154}"/>
              </a:ext>
            </a:extLst>
          </p:cNvPr>
          <p:cNvSpPr>
            <a:spLocks noGrp="1"/>
          </p:cNvSpPr>
          <p:nvPr>
            <p:ph type="sldNum" sz="quarter" idx="12"/>
          </p:nvPr>
        </p:nvSpPr>
        <p:spPr/>
        <p:txBody>
          <a:bodyPr/>
          <a:lstStyle/>
          <a:p>
            <a:fld id="{97713CFF-82BA-4228-BDDA-018DAC9C9CD3}" type="slidenum">
              <a:rPr lang="de-AT" altLang="de-DE"/>
              <a:pPr/>
              <a:t>16</a:t>
            </a:fld>
            <a:endParaRPr lang="de-AT" altLang="de-DE"/>
          </a:p>
        </p:txBody>
      </p:sp>
      <p:sp>
        <p:nvSpPr>
          <p:cNvPr id="16386" name="Text Box 2">
            <a:extLst>
              <a:ext uri="{FF2B5EF4-FFF2-40B4-BE49-F238E27FC236}">
                <a16:creationId xmlns:a16="http://schemas.microsoft.com/office/drawing/2014/main" id="{E6B6F9C9-457F-48B7-B204-27683B5CE529}"/>
              </a:ext>
            </a:extLst>
          </p:cNvPr>
          <p:cNvSpPr txBox="1">
            <a:spLocks noChangeArrowheads="1"/>
          </p:cNvSpPr>
          <p:nvPr/>
        </p:nvSpPr>
        <p:spPr bwMode="auto">
          <a:xfrm>
            <a:off x="571500" y="962025"/>
            <a:ext cx="8001000"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75000"/>
              </a:lnSpc>
              <a:spcBef>
                <a:spcPct val="50000"/>
              </a:spcBef>
            </a:pPr>
            <a:r>
              <a:rPr lang="de-AT" altLang="de-DE" sz="2800">
                <a:solidFill>
                  <a:srgbClr val="CC0000"/>
                </a:solidFill>
                <a:latin typeface="Arial" panose="020B0604020202020204" pitchFamily="34" charset="0"/>
              </a:rPr>
              <a:t>Befund vom 16.08.04</a:t>
            </a:r>
          </a:p>
          <a:p>
            <a:pPr algn="ctr">
              <a:lnSpc>
                <a:spcPct val="75000"/>
              </a:lnSpc>
              <a:spcBef>
                <a:spcPct val="25000"/>
              </a:spcBef>
            </a:pPr>
            <a:r>
              <a:rPr lang="de-AT" altLang="de-DE" sz="2800">
                <a:solidFill>
                  <a:srgbClr val="CC0000"/>
                </a:solidFill>
                <a:latin typeface="Arial" panose="020B0604020202020204" pitchFamily="34" charset="0"/>
              </a:rPr>
              <a:t>Kinderarzt in Wohnnähe</a:t>
            </a:r>
          </a:p>
          <a:p>
            <a:pPr algn="ctr">
              <a:lnSpc>
                <a:spcPct val="75000"/>
              </a:lnSpc>
              <a:spcBef>
                <a:spcPct val="50000"/>
              </a:spcBef>
            </a:pPr>
            <a:endParaRPr lang="de-AT" altLang="de-DE" sz="1200" b="0">
              <a:solidFill>
                <a:srgbClr val="003399"/>
              </a:solidFill>
              <a:latin typeface="Arial" panose="020B0604020202020204" pitchFamily="34" charset="0"/>
            </a:endParaRPr>
          </a:p>
          <a:p>
            <a:pPr algn="ctr">
              <a:lnSpc>
                <a:spcPct val="50000"/>
              </a:lnSpc>
              <a:spcBef>
                <a:spcPct val="50000"/>
              </a:spcBef>
            </a:pPr>
            <a:r>
              <a:rPr lang="de-AT" altLang="de-DE">
                <a:latin typeface="Arial" panose="020B0604020202020204" pitchFamily="34" charset="0"/>
              </a:rPr>
              <a:t>Blutbild, Entzündungsparameter, Elektrolyte,</a:t>
            </a:r>
          </a:p>
          <a:p>
            <a:pPr algn="ctr">
              <a:lnSpc>
                <a:spcPct val="50000"/>
              </a:lnSpc>
              <a:spcBef>
                <a:spcPct val="50000"/>
              </a:spcBef>
            </a:pPr>
            <a:r>
              <a:rPr lang="de-AT" altLang="de-DE">
                <a:latin typeface="Arial" panose="020B0604020202020204" pitchFamily="34" charset="0"/>
              </a:rPr>
              <a:t> Transaminasen, Schilddrüsenwerte</a:t>
            </a:r>
            <a:r>
              <a:rPr lang="de-AT" altLang="de-DE" b="0">
                <a:latin typeface="Arial" panose="020B0604020202020204" pitchFamily="34" charset="0"/>
              </a:rPr>
              <a:t>	  </a:t>
            </a:r>
          </a:p>
          <a:p>
            <a:pPr algn="ctr">
              <a:lnSpc>
                <a:spcPct val="50000"/>
              </a:lnSpc>
              <a:spcBef>
                <a:spcPct val="50000"/>
              </a:spcBef>
            </a:pPr>
            <a:r>
              <a:rPr lang="de-AT" altLang="de-DE">
                <a:latin typeface="Arial" panose="020B0604020202020204" pitchFamily="34" charset="0"/>
              </a:rPr>
              <a:t>im Normbereich</a:t>
            </a:r>
          </a:p>
          <a:p>
            <a:pPr>
              <a:lnSpc>
                <a:spcPct val="50000"/>
              </a:lnSpc>
              <a:spcBef>
                <a:spcPct val="50000"/>
              </a:spcBef>
            </a:pPr>
            <a:r>
              <a:rPr lang="de-AT" altLang="de-DE">
                <a:latin typeface="Arial" panose="020B0604020202020204" pitchFamily="34" charset="0"/>
              </a:rPr>
              <a:t>Borrelia burgdorferi     </a:t>
            </a:r>
          </a:p>
          <a:p>
            <a:pPr>
              <a:lnSpc>
                <a:spcPct val="50000"/>
              </a:lnSpc>
              <a:spcBef>
                <a:spcPct val="50000"/>
              </a:spcBef>
            </a:pPr>
            <a:r>
              <a:rPr lang="de-AT" altLang="de-DE">
                <a:latin typeface="Arial" panose="020B0604020202020204" pitchFamily="34" charset="0"/>
              </a:rPr>
              <a:t>						Normwert</a:t>
            </a:r>
          </a:p>
          <a:p>
            <a:pPr>
              <a:lnSpc>
                <a:spcPct val="50000"/>
              </a:lnSpc>
              <a:spcBef>
                <a:spcPct val="50000"/>
              </a:spcBef>
            </a:pPr>
            <a:r>
              <a:rPr lang="de-AT" altLang="de-DE">
                <a:latin typeface="Arial" panose="020B0604020202020204" pitchFamily="34" charset="0"/>
              </a:rPr>
              <a:t>IgG Antikörper	  1,76 		U/ml	    &lt; 3</a:t>
            </a:r>
          </a:p>
          <a:p>
            <a:pPr>
              <a:lnSpc>
                <a:spcPct val="50000"/>
              </a:lnSpc>
              <a:spcBef>
                <a:spcPct val="50000"/>
              </a:spcBef>
            </a:pPr>
            <a:r>
              <a:rPr lang="de-AT" altLang="de-DE">
                <a:latin typeface="Arial" panose="020B0604020202020204" pitchFamily="34" charset="0"/>
              </a:rPr>
              <a:t>IgM Antikörper       10,2 		U/ml 	    &lt; 3</a:t>
            </a:r>
          </a:p>
          <a:p>
            <a:pPr algn="ctr">
              <a:spcBef>
                <a:spcPct val="50000"/>
              </a:spcBef>
            </a:pPr>
            <a:r>
              <a:rPr lang="de-AT" altLang="de-DE">
                <a:solidFill>
                  <a:srgbClr val="003399"/>
                </a:solidFill>
                <a:latin typeface="Arial" panose="020B0604020202020204" pitchFamily="34" charset="0"/>
              </a:rPr>
              <a:t>    </a:t>
            </a:r>
            <a:r>
              <a:rPr lang="de-AT" altLang="de-DE">
                <a:solidFill>
                  <a:srgbClr val="CC0000"/>
                </a:solidFill>
                <a:latin typeface="Arial" panose="020B0604020202020204" pitchFamily="34" charset="0"/>
              </a:rPr>
              <a:t>Methode nicht angegeben, kein Westernblot, keine Therapie</a:t>
            </a:r>
          </a:p>
          <a:p>
            <a:pPr>
              <a:lnSpc>
                <a:spcPct val="50000"/>
              </a:lnSpc>
              <a:spcBef>
                <a:spcPct val="50000"/>
              </a:spcBef>
            </a:pPr>
            <a:r>
              <a:rPr lang="de-AT" altLang="de-DE">
                <a:solidFill>
                  <a:srgbClr val="003399"/>
                </a:solidFill>
                <a:latin typeface="Arial" panose="020B0604020202020204" pitchFamily="34" charset="0"/>
              </a:rPr>
              <a:t>		</a:t>
            </a:r>
          </a:p>
          <a:p>
            <a:pPr algn="ctr">
              <a:spcBef>
                <a:spcPct val="50000"/>
              </a:spcBef>
            </a:pPr>
            <a:endParaRPr lang="de-AT" altLang="de-DE" sz="2000">
              <a:solidFill>
                <a:srgbClr val="003399"/>
              </a:solidFill>
              <a:latin typeface="Arial" panose="020B0604020202020204" pitchFamily="34" charset="0"/>
            </a:endParaRPr>
          </a:p>
        </p:txBody>
      </p:sp>
      <p:sp>
        <p:nvSpPr>
          <p:cNvPr id="16387" name="Text Box 3">
            <a:extLst>
              <a:ext uri="{FF2B5EF4-FFF2-40B4-BE49-F238E27FC236}">
                <a16:creationId xmlns:a16="http://schemas.microsoft.com/office/drawing/2014/main" id="{77FA8B0E-30AA-4A52-9E75-66C17C8CA8D0}"/>
              </a:ext>
            </a:extLst>
          </p:cNvPr>
          <p:cNvSpPr txBox="1">
            <a:spLocks noChangeArrowheads="1"/>
          </p:cNvSpPr>
          <p:nvPr/>
        </p:nvSpPr>
        <p:spPr bwMode="auto">
          <a:xfrm>
            <a:off x="76200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FFFF99"/>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24D643E0-40E9-4EA4-9D5F-393FDBAC8079}"/>
              </a:ext>
            </a:extLst>
          </p:cNvPr>
          <p:cNvSpPr>
            <a:spLocks noGrp="1"/>
          </p:cNvSpPr>
          <p:nvPr>
            <p:ph type="sldNum" sz="quarter" idx="12"/>
          </p:nvPr>
        </p:nvSpPr>
        <p:spPr/>
        <p:txBody>
          <a:bodyPr/>
          <a:lstStyle/>
          <a:p>
            <a:fld id="{3E9DD56E-7C77-4E75-9F23-41AB96B3D4C2}" type="slidenum">
              <a:rPr lang="de-AT" altLang="de-DE"/>
              <a:pPr/>
              <a:t>17</a:t>
            </a:fld>
            <a:endParaRPr lang="de-AT" altLang="de-DE"/>
          </a:p>
        </p:txBody>
      </p:sp>
      <p:sp>
        <p:nvSpPr>
          <p:cNvPr id="18434" name="Text Box 2">
            <a:extLst>
              <a:ext uri="{FF2B5EF4-FFF2-40B4-BE49-F238E27FC236}">
                <a16:creationId xmlns:a16="http://schemas.microsoft.com/office/drawing/2014/main" id="{A8ADC449-0FE4-4B29-9315-BED87FF73964}"/>
              </a:ext>
            </a:extLst>
          </p:cNvPr>
          <p:cNvSpPr txBox="1">
            <a:spLocks noChangeArrowheads="1"/>
          </p:cNvSpPr>
          <p:nvPr/>
        </p:nvSpPr>
        <p:spPr bwMode="auto">
          <a:xfrm>
            <a:off x="571500" y="685800"/>
            <a:ext cx="8001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75000"/>
              </a:lnSpc>
              <a:spcBef>
                <a:spcPct val="50000"/>
              </a:spcBef>
            </a:pPr>
            <a:r>
              <a:rPr lang="de-DE" altLang="de-DE">
                <a:solidFill>
                  <a:srgbClr val="CC0000"/>
                </a:solidFill>
                <a:latin typeface="Arial" panose="020B0604020202020204" pitchFamily="34" charset="0"/>
                <a:cs typeface="Times New Roman" panose="02020603050405020304" pitchFamily="18" charset="0"/>
              </a:rPr>
              <a:t>Auf Anraten der Selbsthilfegruppe am 03.09.04 Vorstellung in meiner Praxis:</a:t>
            </a:r>
            <a:r>
              <a:rPr lang="de-AT" altLang="de-DE" sz="2800">
                <a:solidFill>
                  <a:srgbClr val="CC0000"/>
                </a:solidFill>
                <a:latin typeface="Arial" panose="020B0604020202020204" pitchFamily="34" charset="0"/>
              </a:rPr>
              <a:t> </a:t>
            </a:r>
          </a:p>
          <a:p>
            <a:pPr algn="ctr">
              <a:lnSpc>
                <a:spcPct val="75000"/>
              </a:lnSpc>
              <a:spcBef>
                <a:spcPct val="50000"/>
              </a:spcBef>
            </a:pPr>
            <a:r>
              <a:rPr lang="de-AT" altLang="de-DE" sz="2800">
                <a:solidFill>
                  <a:srgbClr val="CC0000"/>
                </a:solidFill>
                <a:latin typeface="Arial" panose="020B0604020202020204" pitchFamily="34" charset="0"/>
              </a:rPr>
              <a:t>Befund vom 03. 09. 04</a:t>
            </a:r>
          </a:p>
          <a:p>
            <a:pPr algn="ctr">
              <a:lnSpc>
                <a:spcPct val="75000"/>
              </a:lnSpc>
              <a:spcBef>
                <a:spcPct val="50000"/>
              </a:spcBef>
            </a:pPr>
            <a:endParaRPr lang="de-AT" altLang="de-DE" sz="1200" b="0">
              <a:solidFill>
                <a:srgbClr val="003399"/>
              </a:solidFill>
              <a:latin typeface="Arial" panose="020B0604020202020204" pitchFamily="34" charset="0"/>
            </a:endParaRPr>
          </a:p>
          <a:p>
            <a:pPr>
              <a:lnSpc>
                <a:spcPct val="50000"/>
              </a:lnSpc>
              <a:spcBef>
                <a:spcPct val="50000"/>
              </a:spcBef>
            </a:pPr>
            <a:r>
              <a:rPr lang="de-AT" altLang="de-DE" b="0">
                <a:solidFill>
                  <a:srgbClr val="003399"/>
                </a:solidFill>
                <a:latin typeface="Arial" panose="020B0604020202020204" pitchFamily="34" charset="0"/>
              </a:rPr>
              <a:t>						        </a:t>
            </a:r>
            <a:r>
              <a:rPr lang="de-AT" altLang="de-DE" sz="2000">
                <a:latin typeface="Arial" panose="020B0604020202020204" pitchFamily="34" charset="0"/>
              </a:rPr>
              <a:t>Normalwert</a:t>
            </a:r>
          </a:p>
          <a:p>
            <a:pPr>
              <a:lnSpc>
                <a:spcPct val="50000"/>
              </a:lnSpc>
              <a:spcBef>
                <a:spcPct val="50000"/>
              </a:spcBef>
            </a:pPr>
            <a:r>
              <a:rPr lang="de-AT" altLang="de-DE">
                <a:latin typeface="Arial" panose="020B0604020202020204" pitchFamily="34" charset="0"/>
              </a:rPr>
              <a:t>Borrelien    IgG – AK (IFT)     1: 512 		&lt; 1:64</a:t>
            </a:r>
          </a:p>
          <a:p>
            <a:pPr>
              <a:lnSpc>
                <a:spcPct val="50000"/>
              </a:lnSpc>
              <a:spcBef>
                <a:spcPct val="50000"/>
              </a:spcBef>
            </a:pPr>
            <a:r>
              <a:rPr lang="de-AT" altLang="de-DE">
                <a:latin typeface="Arial" panose="020B0604020202020204" pitchFamily="34" charset="0"/>
              </a:rPr>
              <a:t>Borrelien    IgM – AK (IFT)     1: 128         	&lt; 1:32</a:t>
            </a:r>
          </a:p>
          <a:p>
            <a:pPr>
              <a:lnSpc>
                <a:spcPct val="75000"/>
              </a:lnSpc>
              <a:spcBef>
                <a:spcPct val="50000"/>
              </a:spcBef>
            </a:pPr>
            <a:r>
              <a:rPr lang="de-AT" altLang="de-DE">
                <a:latin typeface="Arial" panose="020B0604020202020204" pitchFamily="34" charset="0"/>
              </a:rPr>
              <a:t>IgG AK Westernblot   positiv   60   41   (29)  (25)</a:t>
            </a:r>
          </a:p>
          <a:p>
            <a:pPr>
              <a:lnSpc>
                <a:spcPct val="50000"/>
              </a:lnSpc>
              <a:spcBef>
                <a:spcPct val="50000"/>
              </a:spcBef>
            </a:pPr>
            <a:r>
              <a:rPr lang="de-AT" altLang="de-DE">
                <a:latin typeface="Arial" panose="020B0604020202020204" pitchFamily="34" charset="0"/>
              </a:rPr>
              <a:t>IgM AK Westernblot   positiv   41   39   30   25   22</a:t>
            </a:r>
          </a:p>
          <a:p>
            <a:pPr algn="ctr">
              <a:spcBef>
                <a:spcPct val="50000"/>
              </a:spcBef>
            </a:pPr>
            <a:r>
              <a:rPr lang="de-AT" altLang="de-DE" sz="2000">
                <a:latin typeface="Arial" panose="020B0604020202020204" pitchFamily="34" charset="0"/>
              </a:rPr>
              <a:t>Bei deutlicher Suchreaktion weist der Blotbefund</a:t>
            </a:r>
          </a:p>
          <a:p>
            <a:pPr algn="ctr">
              <a:lnSpc>
                <a:spcPct val="50000"/>
              </a:lnSpc>
              <a:spcBef>
                <a:spcPct val="50000"/>
              </a:spcBef>
            </a:pPr>
            <a:r>
              <a:rPr lang="de-AT" altLang="de-DE" sz="2000">
                <a:latin typeface="Arial" panose="020B0604020202020204" pitchFamily="34" charset="0"/>
              </a:rPr>
              <a:t>am ehesten auf eine frische Infektion hin.</a:t>
            </a:r>
          </a:p>
          <a:p>
            <a:pPr algn="ctr">
              <a:lnSpc>
                <a:spcPct val="50000"/>
              </a:lnSpc>
              <a:spcBef>
                <a:spcPct val="50000"/>
              </a:spcBef>
            </a:pPr>
            <a:r>
              <a:rPr lang="de-AT" altLang="de-DE" sz="2000">
                <a:latin typeface="Arial" panose="020B0604020202020204" pitchFamily="34" charset="0"/>
              </a:rPr>
              <a:t>Möglicher Booster-Effekt bei Re-Infektion im IgG (IFT)</a:t>
            </a:r>
            <a:r>
              <a:rPr lang="de-AT" altLang="de-DE">
                <a:latin typeface="Arial" panose="020B0604020202020204" pitchFamily="34" charset="0"/>
              </a:rPr>
              <a:t> </a:t>
            </a:r>
          </a:p>
          <a:p>
            <a:pPr>
              <a:lnSpc>
                <a:spcPct val="125000"/>
              </a:lnSpc>
              <a:spcBef>
                <a:spcPct val="50000"/>
              </a:spcBef>
            </a:pPr>
            <a:r>
              <a:rPr lang="de-AT" altLang="de-DE">
                <a:latin typeface="Arial" panose="020B0604020202020204" pitchFamily="34" charset="0"/>
              </a:rPr>
              <a:t>CD 57 Zellen		81		    	&gt; 110</a:t>
            </a:r>
          </a:p>
          <a:p>
            <a:pPr>
              <a:lnSpc>
                <a:spcPct val="50000"/>
              </a:lnSpc>
              <a:spcBef>
                <a:spcPct val="25000"/>
              </a:spcBef>
            </a:pPr>
            <a:r>
              <a:rPr lang="de-AT" altLang="de-DE">
                <a:latin typeface="Arial" panose="020B0604020202020204" pitchFamily="34" charset="0"/>
              </a:rPr>
              <a:t>			      </a:t>
            </a:r>
            <a:r>
              <a:rPr lang="de-AT" altLang="de-DE" sz="2000">
                <a:latin typeface="Arial" panose="020B0604020202020204" pitchFamily="34" charset="0"/>
              </a:rPr>
              <a:t>erniedrigt</a:t>
            </a:r>
            <a:r>
              <a:rPr lang="de-AT" altLang="de-DE">
                <a:latin typeface="Arial" panose="020B0604020202020204" pitchFamily="34" charset="0"/>
              </a:rPr>
              <a:t>		         </a:t>
            </a:r>
            <a:r>
              <a:rPr lang="de-AT" altLang="de-DE" sz="2000">
                <a:latin typeface="Arial" panose="020B0604020202020204" pitchFamily="34" charset="0"/>
              </a:rPr>
              <a:t>Normalwert</a:t>
            </a:r>
          </a:p>
        </p:txBody>
      </p:sp>
      <p:sp>
        <p:nvSpPr>
          <p:cNvPr id="18435" name="Text Box 3">
            <a:extLst>
              <a:ext uri="{FF2B5EF4-FFF2-40B4-BE49-F238E27FC236}">
                <a16:creationId xmlns:a16="http://schemas.microsoft.com/office/drawing/2014/main" id="{A851817E-B545-41DA-B7B3-8115B95838C8}"/>
              </a:ext>
            </a:extLst>
          </p:cNvPr>
          <p:cNvSpPr txBox="1">
            <a:spLocks noChangeArrowheads="1"/>
          </p:cNvSpPr>
          <p:nvPr/>
        </p:nvSpPr>
        <p:spPr bwMode="auto">
          <a:xfrm>
            <a:off x="76200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7" name="Foliennummernplatzhalter 3">
            <a:extLst>
              <a:ext uri="{FF2B5EF4-FFF2-40B4-BE49-F238E27FC236}">
                <a16:creationId xmlns:a16="http://schemas.microsoft.com/office/drawing/2014/main" id="{5AEC989D-71F2-4AC3-B10E-F98AC6DDB775}"/>
              </a:ext>
            </a:extLst>
          </p:cNvPr>
          <p:cNvSpPr>
            <a:spLocks noGrp="1"/>
          </p:cNvSpPr>
          <p:nvPr>
            <p:ph type="sldNum" sz="quarter" idx="12"/>
          </p:nvPr>
        </p:nvSpPr>
        <p:spPr/>
        <p:txBody>
          <a:bodyPr/>
          <a:lstStyle/>
          <a:p>
            <a:fld id="{368157FD-EC98-4B3C-9A8C-9577744BE925}" type="slidenum">
              <a:rPr lang="de-AT" altLang="de-DE"/>
              <a:pPr/>
              <a:t>18</a:t>
            </a:fld>
            <a:endParaRPr lang="de-AT" altLang="de-DE"/>
          </a:p>
        </p:txBody>
      </p:sp>
      <p:sp>
        <p:nvSpPr>
          <p:cNvPr id="41986" name="Text Box 2">
            <a:extLst>
              <a:ext uri="{FF2B5EF4-FFF2-40B4-BE49-F238E27FC236}">
                <a16:creationId xmlns:a16="http://schemas.microsoft.com/office/drawing/2014/main" id="{3DC48E2B-A4A8-4B61-9378-6CE0E80E23CE}"/>
              </a:ext>
            </a:extLst>
          </p:cNvPr>
          <p:cNvSpPr txBox="1">
            <a:spLocks noChangeArrowheads="1"/>
          </p:cNvSpPr>
          <p:nvPr/>
        </p:nvSpPr>
        <p:spPr bwMode="auto">
          <a:xfrm>
            <a:off x="76200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endParaRPr lang="de-AT" altLang="de-DE"/>
          </a:p>
        </p:txBody>
      </p:sp>
      <p:sp>
        <p:nvSpPr>
          <p:cNvPr id="41987" name="Text Box 3">
            <a:extLst>
              <a:ext uri="{FF2B5EF4-FFF2-40B4-BE49-F238E27FC236}">
                <a16:creationId xmlns:a16="http://schemas.microsoft.com/office/drawing/2014/main" id="{F8CBCE8F-5768-4D2F-A2D3-252C9CF5A58C}"/>
              </a:ext>
            </a:extLst>
          </p:cNvPr>
          <p:cNvSpPr txBox="1">
            <a:spLocks noChangeArrowheads="1"/>
          </p:cNvSpPr>
          <p:nvPr/>
        </p:nvSpPr>
        <p:spPr bwMode="auto">
          <a:xfrm>
            <a:off x="228600" y="15240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41988" name="Text Box 4">
            <a:extLst>
              <a:ext uri="{FF2B5EF4-FFF2-40B4-BE49-F238E27FC236}">
                <a16:creationId xmlns:a16="http://schemas.microsoft.com/office/drawing/2014/main" id="{EF35BCFC-5994-4B82-804A-385A9ABD5CB5}"/>
              </a:ext>
            </a:extLst>
          </p:cNvPr>
          <p:cNvSpPr txBox="1">
            <a:spLocks noChangeArrowheads="1"/>
          </p:cNvSpPr>
          <p:nvPr/>
        </p:nvSpPr>
        <p:spPr bwMode="auto">
          <a:xfrm>
            <a:off x="342900" y="1752600"/>
            <a:ext cx="84582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chemeClr val="tx1"/>
                </a:solidFill>
                <a:cs typeface="Arial" panose="020B0604020202020204" pitchFamily="34" charset="0"/>
              </a:rPr>
              <a:t>Unter der Voraussetzung, dass es sich </a:t>
            </a:r>
            <a:r>
              <a:rPr lang="de-DE" altLang="de-DE">
                <a:solidFill>
                  <a:srgbClr val="FF5050"/>
                </a:solidFill>
                <a:cs typeface="Arial" panose="020B0604020202020204" pitchFamily="34" charset="0"/>
              </a:rPr>
              <a:t>nicht</a:t>
            </a:r>
            <a:r>
              <a:rPr lang="de-DE" altLang="de-DE">
                <a:solidFill>
                  <a:schemeClr val="tx1"/>
                </a:solidFill>
                <a:cs typeface="Arial" panose="020B0604020202020204" pitchFamily="34" charset="0"/>
              </a:rPr>
              <a:t> um eine chronische Infektion handelt</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a:solidFill>
                  <a:schemeClr val="tx1"/>
                </a:solidFill>
                <a:cs typeface="Arial" panose="020B0604020202020204" pitchFamily="34" charset="0"/>
              </a:rPr>
              <a:t>Therapie  03.09.04    bis    05.11.04</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a:solidFill>
                  <a:schemeClr val="tx1"/>
                </a:solidFill>
                <a:cs typeface="Arial" panose="020B0604020202020204" pitchFamily="34" charset="0"/>
              </a:rPr>
              <a:t>Azithromycin   2 x 1 ML/die</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a:solidFill>
                  <a:schemeClr val="tx1"/>
                </a:solidFill>
                <a:cs typeface="Arial" panose="020B0604020202020204" pitchFamily="34" charset="0"/>
              </a:rPr>
              <a:t>	8 Zyklen  5 Tage Gabe und nur 3 Tage Pause</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a:solidFill>
                  <a:schemeClr val="tx1"/>
                </a:solidFill>
                <a:cs typeface="Times New Roman" panose="02020603050405020304" pitchFamily="18" charset="0"/>
              </a:rPr>
              <a:t>Danach Beschwerdefreiheit, rückläufige Laborbefunde</a:t>
            </a:r>
            <a:r>
              <a:rPr lang="de-AT" altLang="de-DE"/>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D03CF993-C76D-462B-9A10-3EA73F4F7C2D}"/>
              </a:ext>
            </a:extLst>
          </p:cNvPr>
          <p:cNvSpPr>
            <a:spLocks noGrp="1"/>
          </p:cNvSpPr>
          <p:nvPr>
            <p:ph type="sldNum" sz="quarter" idx="12"/>
          </p:nvPr>
        </p:nvSpPr>
        <p:spPr/>
        <p:txBody>
          <a:bodyPr/>
          <a:lstStyle/>
          <a:p>
            <a:fld id="{635DBD53-39BC-4DED-8B43-88C711C3AD82}" type="slidenum">
              <a:rPr lang="de-AT" altLang="de-DE"/>
              <a:pPr/>
              <a:t>19</a:t>
            </a:fld>
            <a:endParaRPr lang="de-AT" altLang="de-DE"/>
          </a:p>
        </p:txBody>
      </p:sp>
      <p:sp>
        <p:nvSpPr>
          <p:cNvPr id="43010" name="Text Box 2">
            <a:extLst>
              <a:ext uri="{FF2B5EF4-FFF2-40B4-BE49-F238E27FC236}">
                <a16:creationId xmlns:a16="http://schemas.microsoft.com/office/drawing/2014/main" id="{2A82A542-4AEB-465B-9D6F-7EC337F0D776}"/>
              </a:ext>
            </a:extLst>
          </p:cNvPr>
          <p:cNvSpPr txBox="1">
            <a:spLocks noChangeArrowheads="1"/>
          </p:cNvSpPr>
          <p:nvPr/>
        </p:nvSpPr>
        <p:spPr bwMode="auto">
          <a:xfrm>
            <a:off x="419100" y="1009650"/>
            <a:ext cx="83058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rgbClr val="CC0000"/>
                </a:solidFill>
                <a:cs typeface="Arial" panose="020B0604020202020204" pitchFamily="34" charset="0"/>
              </a:rPr>
              <a:t>August 2005</a:t>
            </a:r>
            <a:endParaRPr lang="de-DE" altLang="de-DE">
              <a:solidFill>
                <a:srgbClr val="CC0000"/>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Tourette Syndrom, ruckartiges Schleudern des Kopfes und Oberkörpers nach hinten mit Aufreißen des Mundes, beim Zurückfallen des Kopfes Zuschnappen des Mundes mit Schnalzen, alle 20 Sekunden.</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Lesen, Schreiben, Essen, Trinken war kaum noch möglich.</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Weitere Symptome:</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Times New Roman" panose="02020603050405020304" pitchFamily="18" charset="0"/>
              </a:rPr>
              <a:t>Extreme Müdigkeit, Kopf-, Gliederschmerzen, Stimmungslabilität, Konzentrationsschwäche, motorische Unruhe, Bauchschmerzen, Räuspern</a:t>
            </a:r>
            <a:r>
              <a:rPr lang="de-AT" altLang="de-DE">
                <a:solidFill>
                  <a:schemeClr val="tx1"/>
                </a:solidFill>
              </a:rPr>
              <a:t> </a:t>
            </a:r>
          </a:p>
        </p:txBody>
      </p:sp>
      <p:sp>
        <p:nvSpPr>
          <p:cNvPr id="43011" name="Text Box 3">
            <a:extLst>
              <a:ext uri="{FF2B5EF4-FFF2-40B4-BE49-F238E27FC236}">
                <a16:creationId xmlns:a16="http://schemas.microsoft.com/office/drawing/2014/main" id="{A5D54BF1-C97D-4ABA-83BC-040F473E962B}"/>
              </a:ext>
            </a:extLst>
          </p:cNvPr>
          <p:cNvSpPr txBox="1">
            <a:spLocks noChangeArrowheads="1"/>
          </p:cNvSpPr>
          <p:nvPr/>
        </p:nvSpPr>
        <p:spPr bwMode="auto">
          <a:xfrm>
            <a:off x="76200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AC99B"/>
        </a:solidFill>
        <a:effectLst/>
      </p:bgPr>
    </p:bg>
    <p:spTree>
      <p:nvGrpSpPr>
        <p:cNvPr id="1" name=""/>
        <p:cNvGrpSpPr/>
        <p:nvPr/>
      </p:nvGrpSpPr>
      <p:grpSpPr>
        <a:xfrm>
          <a:off x="0" y="0"/>
          <a:ext cx="0" cy="0"/>
          <a:chOff x="0" y="0"/>
          <a:chExt cx="0" cy="0"/>
        </a:xfrm>
      </p:grpSpPr>
      <p:sp>
        <p:nvSpPr>
          <p:cNvPr id="5" name="Foliennummernplatzhalter 3">
            <a:extLst>
              <a:ext uri="{FF2B5EF4-FFF2-40B4-BE49-F238E27FC236}">
                <a16:creationId xmlns:a16="http://schemas.microsoft.com/office/drawing/2014/main" id="{2338A73E-CB2A-44E0-876A-AC4369B504EC}"/>
              </a:ext>
            </a:extLst>
          </p:cNvPr>
          <p:cNvSpPr>
            <a:spLocks noGrp="1"/>
          </p:cNvSpPr>
          <p:nvPr>
            <p:ph type="sldNum" sz="quarter" idx="12"/>
          </p:nvPr>
        </p:nvSpPr>
        <p:spPr/>
        <p:txBody>
          <a:bodyPr/>
          <a:lstStyle/>
          <a:p>
            <a:fld id="{4287433A-C75E-48C8-AD5D-5DC557F876E2}" type="slidenum">
              <a:rPr lang="de-AT" altLang="de-DE"/>
              <a:pPr/>
              <a:t>2</a:t>
            </a:fld>
            <a:endParaRPr lang="de-AT" altLang="de-DE"/>
          </a:p>
        </p:txBody>
      </p:sp>
      <p:pic>
        <p:nvPicPr>
          <p:cNvPr id="14339" name="Picture 1027">
            <a:extLst>
              <a:ext uri="{FF2B5EF4-FFF2-40B4-BE49-F238E27FC236}">
                <a16:creationId xmlns:a16="http://schemas.microsoft.com/office/drawing/2014/main" id="{2FEBDB3F-D17C-46C8-B872-10AF309D7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08000"/>
            <a:ext cx="7467600" cy="584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FFFF99"/>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DBE642F6-E7F6-4C50-8D88-AC4CEE87825E}"/>
              </a:ext>
            </a:extLst>
          </p:cNvPr>
          <p:cNvSpPr>
            <a:spLocks noGrp="1"/>
          </p:cNvSpPr>
          <p:nvPr>
            <p:ph type="sldNum" sz="quarter" idx="12"/>
          </p:nvPr>
        </p:nvSpPr>
        <p:spPr/>
        <p:txBody>
          <a:bodyPr/>
          <a:lstStyle/>
          <a:p>
            <a:fld id="{E2E742A0-4848-4446-8491-5556540DF575}" type="slidenum">
              <a:rPr lang="de-AT" altLang="de-DE"/>
              <a:pPr/>
              <a:t>20</a:t>
            </a:fld>
            <a:endParaRPr lang="de-AT" altLang="de-DE"/>
          </a:p>
        </p:txBody>
      </p:sp>
      <p:sp>
        <p:nvSpPr>
          <p:cNvPr id="20482" name="Text Box 2">
            <a:extLst>
              <a:ext uri="{FF2B5EF4-FFF2-40B4-BE49-F238E27FC236}">
                <a16:creationId xmlns:a16="http://schemas.microsoft.com/office/drawing/2014/main" id="{0EA0A034-CF56-4A05-ABAD-442BF330BC09}"/>
              </a:ext>
            </a:extLst>
          </p:cNvPr>
          <p:cNvSpPr txBox="1">
            <a:spLocks noChangeArrowheads="1"/>
          </p:cNvSpPr>
          <p:nvPr/>
        </p:nvSpPr>
        <p:spPr bwMode="auto">
          <a:xfrm>
            <a:off x="571500" y="358775"/>
            <a:ext cx="8001000" cy="6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75000"/>
              </a:lnSpc>
              <a:spcBef>
                <a:spcPct val="50000"/>
              </a:spcBef>
            </a:pPr>
            <a:r>
              <a:rPr lang="de-AT" altLang="de-DE" sz="2800">
                <a:solidFill>
                  <a:srgbClr val="CC0000"/>
                </a:solidFill>
                <a:latin typeface="Arial" panose="020B0604020202020204" pitchFamily="34" charset="0"/>
              </a:rPr>
              <a:t>Befund vom 26. 09. 05</a:t>
            </a:r>
          </a:p>
          <a:p>
            <a:pPr algn="ctr">
              <a:lnSpc>
                <a:spcPct val="75000"/>
              </a:lnSpc>
              <a:spcBef>
                <a:spcPct val="50000"/>
              </a:spcBef>
            </a:pPr>
            <a:r>
              <a:rPr lang="de-AT" altLang="de-DE" b="0">
                <a:solidFill>
                  <a:srgbClr val="003399"/>
                </a:solidFill>
                <a:latin typeface="Arial" panose="020B0604020202020204" pitchFamily="34" charset="0"/>
              </a:rPr>
              <a:t>					          </a:t>
            </a:r>
            <a:r>
              <a:rPr lang="de-AT" altLang="de-DE" sz="2000">
                <a:latin typeface="Arial" panose="020B0604020202020204" pitchFamily="34" charset="0"/>
              </a:rPr>
              <a:t>Normalwert</a:t>
            </a:r>
          </a:p>
          <a:p>
            <a:pPr>
              <a:lnSpc>
                <a:spcPct val="50000"/>
              </a:lnSpc>
              <a:spcBef>
                <a:spcPct val="50000"/>
              </a:spcBef>
            </a:pPr>
            <a:r>
              <a:rPr lang="de-AT" altLang="de-DE">
                <a:latin typeface="Arial" panose="020B0604020202020204" pitchFamily="34" charset="0"/>
              </a:rPr>
              <a:t>Borrelien    IgG – AK (IFT)     1: 512         &lt; 1:64</a:t>
            </a:r>
          </a:p>
          <a:p>
            <a:pPr>
              <a:lnSpc>
                <a:spcPct val="50000"/>
              </a:lnSpc>
              <a:spcBef>
                <a:spcPct val="50000"/>
              </a:spcBef>
            </a:pPr>
            <a:r>
              <a:rPr lang="de-AT" altLang="de-DE">
                <a:latin typeface="Arial" panose="020B0604020202020204" pitchFamily="34" charset="0"/>
              </a:rPr>
              <a:t>Borrelien    IgM – AK (IFT)     1: 64         &lt; 1:32</a:t>
            </a:r>
          </a:p>
          <a:p>
            <a:pPr>
              <a:lnSpc>
                <a:spcPct val="75000"/>
              </a:lnSpc>
              <a:spcBef>
                <a:spcPct val="50000"/>
              </a:spcBef>
            </a:pPr>
            <a:r>
              <a:rPr lang="de-AT" altLang="de-DE">
                <a:latin typeface="Arial" panose="020B0604020202020204" pitchFamily="34" charset="0"/>
              </a:rPr>
              <a:t>IgG AK Westernblot     30   58  75   KDa   VLsE</a:t>
            </a:r>
          </a:p>
          <a:p>
            <a:pPr>
              <a:lnSpc>
                <a:spcPct val="50000"/>
              </a:lnSpc>
              <a:spcBef>
                <a:spcPct val="50000"/>
              </a:spcBef>
            </a:pPr>
            <a:r>
              <a:rPr lang="de-AT" altLang="de-DE">
                <a:latin typeface="Arial" panose="020B0604020202020204" pitchFamily="34" charset="0"/>
              </a:rPr>
              <a:t>IgM AK Westernblot   nur Flagellinbande  41</a:t>
            </a:r>
          </a:p>
          <a:p>
            <a:pPr algn="ctr">
              <a:spcBef>
                <a:spcPct val="50000"/>
              </a:spcBef>
            </a:pPr>
            <a:r>
              <a:rPr lang="de-AT" altLang="de-DE" sz="2000">
                <a:latin typeface="Arial" panose="020B0604020202020204" pitchFamily="34" charset="0"/>
              </a:rPr>
              <a:t>Mykoplasmen, Bartonellen, Babesien, Ehrlichien, Rickettsien, Chlamydien, Yersinien, Pertussis (wegen Husten), Toxoplasmose, EBV, Herpes, CMV, FSME, Hepatitis</a:t>
            </a:r>
            <a:endParaRPr lang="de-AT" altLang="de-DE">
              <a:latin typeface="Arial" panose="020B0604020202020204" pitchFamily="34" charset="0"/>
            </a:endParaRPr>
          </a:p>
          <a:p>
            <a:pPr algn="ctr">
              <a:lnSpc>
                <a:spcPct val="50000"/>
              </a:lnSpc>
              <a:spcBef>
                <a:spcPct val="25000"/>
              </a:spcBef>
            </a:pPr>
            <a:r>
              <a:rPr lang="de-AT" altLang="de-DE">
                <a:solidFill>
                  <a:srgbClr val="FF5050"/>
                </a:solidFill>
                <a:latin typeface="Arial" panose="020B0604020202020204" pitchFamily="34" charset="0"/>
              </a:rPr>
              <a:t>negativ</a:t>
            </a:r>
          </a:p>
          <a:p>
            <a:pPr algn="ctr">
              <a:lnSpc>
                <a:spcPct val="50000"/>
              </a:lnSpc>
              <a:spcBef>
                <a:spcPct val="50000"/>
              </a:spcBef>
            </a:pPr>
            <a:r>
              <a:rPr lang="de-AT" altLang="de-DE" sz="2000">
                <a:latin typeface="Arial" panose="020B0604020202020204" pitchFamily="34" charset="0"/>
              </a:rPr>
              <a:t>Blutbild, Leber- Nierenwerte, CRP</a:t>
            </a:r>
            <a:r>
              <a:rPr lang="de-AT" altLang="de-DE">
                <a:latin typeface="Arial" panose="020B0604020202020204" pitchFamily="34" charset="0"/>
              </a:rPr>
              <a:t>  </a:t>
            </a:r>
            <a:r>
              <a:rPr lang="de-AT" altLang="de-DE">
                <a:solidFill>
                  <a:srgbClr val="FF5050"/>
                </a:solidFill>
                <a:latin typeface="Arial" panose="020B0604020202020204" pitchFamily="34" charset="0"/>
              </a:rPr>
              <a:t>normal</a:t>
            </a:r>
          </a:p>
          <a:p>
            <a:pPr>
              <a:lnSpc>
                <a:spcPct val="75000"/>
              </a:lnSpc>
              <a:spcBef>
                <a:spcPct val="50000"/>
              </a:spcBef>
            </a:pPr>
            <a:r>
              <a:rPr lang="de-AT" altLang="de-DE">
                <a:latin typeface="Arial" panose="020B0604020202020204" pitchFamily="34" charset="0"/>
              </a:rPr>
              <a:t>IgG Subklassen:		IgG</a:t>
            </a:r>
            <a:r>
              <a:rPr lang="de-AT" altLang="de-DE" baseline="-25000">
                <a:latin typeface="Arial" panose="020B0604020202020204" pitchFamily="34" charset="0"/>
              </a:rPr>
              <a:t>4    </a:t>
            </a:r>
            <a:r>
              <a:rPr lang="de-AT" altLang="de-DE">
                <a:latin typeface="Arial" panose="020B0604020202020204" pitchFamily="34" charset="0"/>
              </a:rPr>
              <a:t>erniedrigt</a:t>
            </a:r>
          </a:p>
          <a:p>
            <a:pPr>
              <a:lnSpc>
                <a:spcPct val="75000"/>
              </a:lnSpc>
              <a:spcBef>
                <a:spcPct val="50000"/>
              </a:spcBef>
            </a:pPr>
            <a:r>
              <a:rPr lang="de-AT" altLang="de-DE">
                <a:latin typeface="Arial" panose="020B0604020202020204" pitchFamily="34" charset="0"/>
              </a:rPr>
              <a:t>   Lymphocytentypisierung:</a:t>
            </a:r>
          </a:p>
          <a:p>
            <a:pPr>
              <a:lnSpc>
                <a:spcPct val="50000"/>
              </a:lnSpc>
              <a:spcBef>
                <a:spcPct val="50000"/>
              </a:spcBef>
            </a:pPr>
            <a:r>
              <a:rPr lang="de-AT" altLang="de-DE">
                <a:latin typeface="Arial" panose="020B0604020202020204" pitchFamily="34" charset="0"/>
              </a:rPr>
              <a:t>	T Suppressor  Zellen	    erniedrigt</a:t>
            </a:r>
          </a:p>
          <a:p>
            <a:pPr>
              <a:lnSpc>
                <a:spcPct val="50000"/>
              </a:lnSpc>
              <a:spcBef>
                <a:spcPct val="50000"/>
              </a:spcBef>
            </a:pPr>
            <a:r>
              <a:rPr lang="de-AT" altLang="de-DE">
                <a:latin typeface="Arial" panose="020B0604020202020204" pitchFamily="34" charset="0"/>
              </a:rPr>
              <a:t>	CD4 / CD8 Ratio		      erhöht</a:t>
            </a:r>
          </a:p>
          <a:p>
            <a:pPr>
              <a:lnSpc>
                <a:spcPct val="50000"/>
              </a:lnSpc>
              <a:spcBef>
                <a:spcPct val="50000"/>
              </a:spcBef>
            </a:pPr>
            <a:r>
              <a:rPr lang="de-AT" altLang="de-DE">
                <a:latin typeface="Arial" panose="020B0604020202020204" pitchFamily="34" charset="0"/>
              </a:rPr>
              <a:t>	CD 57			    	    erniedrigt</a:t>
            </a:r>
            <a:r>
              <a:rPr lang="de-AT" altLang="de-DE">
                <a:solidFill>
                  <a:srgbClr val="003399"/>
                </a:solidFill>
                <a:latin typeface="Arial" panose="020B0604020202020204" pitchFamily="34" charset="0"/>
              </a:rPr>
              <a:t>		</a:t>
            </a:r>
          </a:p>
        </p:txBody>
      </p:sp>
      <p:sp>
        <p:nvSpPr>
          <p:cNvPr id="20483" name="Text Box 3">
            <a:extLst>
              <a:ext uri="{FF2B5EF4-FFF2-40B4-BE49-F238E27FC236}">
                <a16:creationId xmlns:a16="http://schemas.microsoft.com/office/drawing/2014/main" id="{3558682C-7046-48D6-9DD0-042577724B76}"/>
              </a:ext>
            </a:extLst>
          </p:cNvPr>
          <p:cNvSpPr txBox="1">
            <a:spLocks noChangeArrowheads="1"/>
          </p:cNvSpPr>
          <p:nvPr/>
        </p:nvSpPr>
        <p:spPr bwMode="auto">
          <a:xfrm>
            <a:off x="77724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7" name="Foliennummernplatzhalter 3">
            <a:extLst>
              <a:ext uri="{FF2B5EF4-FFF2-40B4-BE49-F238E27FC236}">
                <a16:creationId xmlns:a16="http://schemas.microsoft.com/office/drawing/2014/main" id="{B90D19DB-EA08-4B40-84CF-2115803F6C60}"/>
              </a:ext>
            </a:extLst>
          </p:cNvPr>
          <p:cNvSpPr>
            <a:spLocks noGrp="1"/>
          </p:cNvSpPr>
          <p:nvPr>
            <p:ph type="sldNum" sz="quarter" idx="12"/>
          </p:nvPr>
        </p:nvSpPr>
        <p:spPr/>
        <p:txBody>
          <a:bodyPr/>
          <a:lstStyle/>
          <a:p>
            <a:fld id="{19ED62FD-792B-4DCF-AB54-DB565C071114}" type="slidenum">
              <a:rPr lang="de-AT" altLang="de-DE"/>
              <a:pPr/>
              <a:t>21</a:t>
            </a:fld>
            <a:endParaRPr lang="de-AT" altLang="de-DE"/>
          </a:p>
        </p:txBody>
      </p:sp>
      <p:sp>
        <p:nvSpPr>
          <p:cNvPr id="13314" name="Text Box 2">
            <a:extLst>
              <a:ext uri="{FF2B5EF4-FFF2-40B4-BE49-F238E27FC236}">
                <a16:creationId xmlns:a16="http://schemas.microsoft.com/office/drawing/2014/main" id="{1A6D3090-0ED4-446D-8EB9-33842EE799F5}"/>
              </a:ext>
            </a:extLst>
          </p:cNvPr>
          <p:cNvSpPr txBox="1">
            <a:spLocks noChangeArrowheads="1"/>
          </p:cNvSpPr>
          <p:nvPr/>
        </p:nvSpPr>
        <p:spPr bwMode="auto">
          <a:xfrm>
            <a:off x="838200" y="2209800"/>
            <a:ext cx="7467600"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t>	</a:t>
            </a:r>
            <a:r>
              <a:rPr lang="de-DE" altLang="de-DE">
                <a:solidFill>
                  <a:schemeClr val="tx1"/>
                </a:solidFill>
              </a:rPr>
              <a:t>		    Si</a:t>
            </a:r>
          </a:p>
          <a:p>
            <a:pPr>
              <a:lnSpc>
                <a:spcPct val="50000"/>
              </a:lnSpc>
              <a:spcBef>
                <a:spcPct val="50000"/>
              </a:spcBef>
            </a:pPr>
            <a:r>
              <a:rPr lang="de-DE" altLang="de-DE">
                <a:solidFill>
                  <a:schemeClr val="tx1"/>
                </a:solidFill>
              </a:rPr>
              <a:t>B. garinii		   1,4		</a:t>
            </a:r>
            <a:r>
              <a:rPr lang="de-DE" altLang="de-DE" sz="2000">
                <a:solidFill>
                  <a:schemeClr val="tx1"/>
                </a:solidFill>
              </a:rPr>
              <a:t>alle Stimulations-</a:t>
            </a:r>
          </a:p>
          <a:p>
            <a:pPr>
              <a:lnSpc>
                <a:spcPct val="50000"/>
              </a:lnSpc>
              <a:spcBef>
                <a:spcPct val="50000"/>
              </a:spcBef>
            </a:pPr>
            <a:r>
              <a:rPr lang="de-DE" altLang="de-DE">
                <a:solidFill>
                  <a:schemeClr val="tx1"/>
                </a:solidFill>
              </a:rPr>
              <a:t>B. afzelii 		   1,3		    </a:t>
            </a:r>
            <a:r>
              <a:rPr lang="de-DE" altLang="de-DE" sz="2000">
                <a:solidFill>
                  <a:schemeClr val="tx1"/>
                </a:solidFill>
              </a:rPr>
              <a:t>indices &lt; 2</a:t>
            </a:r>
            <a:endParaRPr lang="de-AT" altLang="de-DE" sz="2000" b="0">
              <a:solidFill>
                <a:schemeClr val="tx1"/>
              </a:solidFill>
              <a:latin typeface="Times New Roman" panose="02020603050405020304" pitchFamily="18" charset="0"/>
            </a:endParaRPr>
          </a:p>
          <a:p>
            <a:pPr>
              <a:lnSpc>
                <a:spcPct val="50000"/>
              </a:lnSpc>
              <a:spcBef>
                <a:spcPct val="50000"/>
              </a:spcBef>
            </a:pPr>
            <a:r>
              <a:rPr lang="de-DE" altLang="de-DE">
                <a:solidFill>
                  <a:schemeClr val="tx1"/>
                </a:solidFill>
              </a:rPr>
              <a:t>B. sensu stricto	   1,5		</a:t>
            </a:r>
            <a:r>
              <a:rPr lang="de-DE" altLang="de-DE" sz="2000">
                <a:solidFill>
                  <a:schemeClr val="tx1"/>
                </a:solidFill>
              </a:rPr>
              <a:t>also sicher negativ</a:t>
            </a:r>
            <a:endParaRPr lang="de-AT" altLang="de-DE" sz="2000" b="0">
              <a:solidFill>
                <a:schemeClr val="tx1"/>
              </a:solidFill>
              <a:latin typeface="Times New Roman" panose="02020603050405020304" pitchFamily="18" charset="0"/>
            </a:endParaRPr>
          </a:p>
          <a:p>
            <a:pPr>
              <a:lnSpc>
                <a:spcPct val="50000"/>
              </a:lnSpc>
              <a:spcBef>
                <a:spcPct val="50000"/>
              </a:spcBef>
            </a:pPr>
            <a:endParaRPr lang="de-DE" altLang="de-DE" sz="2000">
              <a:solidFill>
                <a:schemeClr val="tx1"/>
              </a:solidFill>
            </a:endParaRPr>
          </a:p>
          <a:p>
            <a:pPr>
              <a:spcBef>
                <a:spcPct val="50000"/>
              </a:spcBef>
            </a:pPr>
            <a:r>
              <a:rPr lang="de-DE" altLang="de-DE" sz="2000">
                <a:solidFill>
                  <a:schemeClr val="tx1"/>
                </a:solidFill>
              </a:rPr>
              <a:t>Borrelienantigen rekombinant (alle 3 Spezies gemeinsam)</a:t>
            </a:r>
          </a:p>
          <a:p>
            <a:pPr>
              <a:lnSpc>
                <a:spcPct val="75000"/>
              </a:lnSpc>
              <a:spcBef>
                <a:spcPct val="50000"/>
              </a:spcBef>
            </a:pPr>
            <a:r>
              <a:rPr lang="de-DE" altLang="de-DE">
                <a:solidFill>
                  <a:schemeClr val="tx1"/>
                </a:solidFill>
              </a:rPr>
              <a:t>OspC-Antigen	   1,3			&lt; 2</a:t>
            </a:r>
          </a:p>
          <a:p>
            <a:pPr>
              <a:lnSpc>
                <a:spcPct val="50000"/>
              </a:lnSpc>
              <a:spcBef>
                <a:spcPct val="50000"/>
              </a:spcBef>
            </a:pPr>
            <a:r>
              <a:rPr lang="de-DE" altLang="de-DE">
                <a:solidFill>
                  <a:schemeClr val="tx1"/>
                </a:solidFill>
              </a:rPr>
              <a:t>					</a:t>
            </a:r>
            <a:r>
              <a:rPr lang="de-DE" altLang="de-DE" sz="2000">
                <a:solidFill>
                  <a:schemeClr val="tx1"/>
                </a:solidFill>
              </a:rPr>
              <a:t>also sicher negativ</a:t>
            </a:r>
            <a:endParaRPr lang="de-AT" altLang="de-DE" sz="2000" b="0">
              <a:solidFill>
                <a:schemeClr val="tx1"/>
              </a:solidFill>
              <a:latin typeface="Times New Roman" panose="02020603050405020304" pitchFamily="18" charset="0"/>
            </a:endParaRPr>
          </a:p>
        </p:txBody>
      </p:sp>
      <p:sp>
        <p:nvSpPr>
          <p:cNvPr id="13315" name="Text Box 3">
            <a:extLst>
              <a:ext uri="{FF2B5EF4-FFF2-40B4-BE49-F238E27FC236}">
                <a16:creationId xmlns:a16="http://schemas.microsoft.com/office/drawing/2014/main" id="{F709EAD9-80AC-4BF5-9928-D5A77F40BF67}"/>
              </a:ext>
            </a:extLst>
          </p:cNvPr>
          <p:cNvSpPr txBox="1">
            <a:spLocks noChangeArrowheads="1"/>
          </p:cNvSpPr>
          <p:nvPr/>
        </p:nvSpPr>
        <p:spPr bwMode="auto">
          <a:xfrm>
            <a:off x="2457450" y="1219200"/>
            <a:ext cx="42291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800">
                <a:solidFill>
                  <a:srgbClr val="CC0000"/>
                </a:solidFill>
              </a:rPr>
              <a:t>LTT Borrelien 26. 09. 05</a:t>
            </a:r>
          </a:p>
        </p:txBody>
      </p:sp>
      <p:sp>
        <p:nvSpPr>
          <p:cNvPr id="13316" name="Text Box 4">
            <a:extLst>
              <a:ext uri="{FF2B5EF4-FFF2-40B4-BE49-F238E27FC236}">
                <a16:creationId xmlns:a16="http://schemas.microsoft.com/office/drawing/2014/main" id="{E9DB3E6C-BC91-45D0-8B67-D59F0501DCED}"/>
              </a:ext>
            </a:extLst>
          </p:cNvPr>
          <p:cNvSpPr txBox="1">
            <a:spLocks noChangeArrowheads="1"/>
          </p:cNvSpPr>
          <p:nvPr/>
        </p:nvSpPr>
        <p:spPr bwMode="auto">
          <a:xfrm>
            <a:off x="7620000" y="152400"/>
            <a:ext cx="1241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AT" altLang="de-DE" sz="2000">
                <a:solidFill>
                  <a:schemeClr val="tx1"/>
                </a:solidFill>
              </a:rPr>
              <a:t>Patient 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FE6A54DE-7128-4737-BD21-CF213C554C49}"/>
              </a:ext>
            </a:extLst>
          </p:cNvPr>
          <p:cNvSpPr>
            <a:spLocks noGrp="1"/>
          </p:cNvSpPr>
          <p:nvPr>
            <p:ph type="sldNum" sz="quarter" idx="12"/>
          </p:nvPr>
        </p:nvSpPr>
        <p:spPr/>
        <p:txBody>
          <a:bodyPr/>
          <a:lstStyle/>
          <a:p>
            <a:fld id="{90E0EE42-AC57-42BA-B9A6-4705AC85B4F7}" type="slidenum">
              <a:rPr lang="de-AT" altLang="de-DE"/>
              <a:pPr/>
              <a:t>22</a:t>
            </a:fld>
            <a:endParaRPr lang="de-AT" altLang="de-DE"/>
          </a:p>
        </p:txBody>
      </p:sp>
      <p:sp>
        <p:nvSpPr>
          <p:cNvPr id="44035" name="Text Box 3">
            <a:extLst>
              <a:ext uri="{FF2B5EF4-FFF2-40B4-BE49-F238E27FC236}">
                <a16:creationId xmlns:a16="http://schemas.microsoft.com/office/drawing/2014/main" id="{A2AC53FD-6699-4EB8-9EEA-2BE94CC931D7}"/>
              </a:ext>
            </a:extLst>
          </p:cNvPr>
          <p:cNvSpPr txBox="1">
            <a:spLocks noChangeArrowheads="1"/>
          </p:cNvSpPr>
          <p:nvPr/>
        </p:nvSpPr>
        <p:spPr bwMode="auto">
          <a:xfrm>
            <a:off x="419100" y="1228725"/>
            <a:ext cx="83058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2100" indent="-292100">
              <a:defRPr sz="2400">
                <a:solidFill>
                  <a:schemeClr val="tx1"/>
                </a:solidFill>
                <a:latin typeface="Times New Roman" panose="02020603050405020304" pitchFamily="18" charset="0"/>
              </a:defRPr>
            </a:lvl1pPr>
            <a:lvl2pPr marL="4826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30000"/>
              </a:spcBef>
            </a:pPr>
            <a:r>
              <a:rPr lang="de-DE" altLang="de-DE">
                <a:latin typeface="Arial" panose="020B0604020202020204" pitchFamily="34" charset="0"/>
                <a:cs typeface="Arial" panose="020B0604020202020204" pitchFamily="34" charset="0"/>
              </a:rPr>
              <a:t>Dokumentation für das Krankenhaus:</a:t>
            </a:r>
            <a:endParaRPr lang="de-DE" altLang="de-DE">
              <a:latin typeface="Arial" panose="020B0604020202020204" pitchFamily="34" charset="0"/>
              <a:cs typeface="Times New Roman" panose="02020603050405020304" pitchFamily="18" charset="0"/>
            </a:endParaRPr>
          </a:p>
          <a:p>
            <a:pPr>
              <a:spcBef>
                <a:spcPct val="50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Daten der Anamnese,</a:t>
            </a:r>
            <a:endParaRPr lang="de-DE" altLang="de-DE">
              <a:latin typeface="Arial" panose="020B0604020202020204" pitchFamily="34" charset="0"/>
              <a:cs typeface="Times New Roman" panose="02020603050405020304" pitchFamily="18" charset="0"/>
            </a:endParaRPr>
          </a:p>
          <a:p>
            <a:pPr>
              <a:spcBef>
                <a:spcPct val="30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Symptomlisten mit genauer Beschreibung der  Beschwerden,</a:t>
            </a:r>
            <a:endParaRPr lang="de-DE" altLang="de-DE">
              <a:latin typeface="Arial" panose="020B0604020202020204" pitchFamily="34" charset="0"/>
              <a:cs typeface="Times New Roman" panose="02020603050405020304" pitchFamily="18" charset="0"/>
            </a:endParaRPr>
          </a:p>
          <a:p>
            <a:pPr>
              <a:spcBef>
                <a:spcPct val="30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Laborbefunde,</a:t>
            </a:r>
            <a:endParaRPr lang="de-DE" altLang="de-DE">
              <a:latin typeface="Arial" panose="020B0604020202020204" pitchFamily="34" charset="0"/>
              <a:cs typeface="Times New Roman" panose="02020603050405020304" pitchFamily="18" charset="0"/>
            </a:endParaRPr>
          </a:p>
          <a:p>
            <a:pPr>
              <a:spcBef>
                <a:spcPct val="30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einen Artikel aus dem amerikanischen Journal of Psychiatrie, „Lyme Krankheit, die sich als Tourette Syndrom darstellt „</a:t>
            </a:r>
            <a:endParaRPr lang="de-DE" altLang="de-DE">
              <a:latin typeface="Arial" panose="020B0604020202020204" pitchFamily="34" charset="0"/>
              <a:cs typeface="Times New Roman" panose="02020603050405020304" pitchFamily="18" charset="0"/>
            </a:endParaRPr>
          </a:p>
          <a:p>
            <a:pPr>
              <a:spcBef>
                <a:spcPct val="30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Vorschläge für zusätzliche Untersuchungen </a:t>
            </a:r>
            <a:endParaRPr lang="de-DE" altLang="de-DE">
              <a:latin typeface="Arial" panose="020B0604020202020204" pitchFamily="34" charset="0"/>
              <a:cs typeface="Times New Roman" panose="02020603050405020304" pitchFamily="18" charset="0"/>
            </a:endParaRPr>
          </a:p>
          <a:p>
            <a:pPr>
              <a:spcBef>
                <a:spcPct val="30000"/>
              </a:spcBef>
              <a:buFont typeface="Wingdings" panose="05000000000000000000" pitchFamily="2" charset="2"/>
              <a:buChar char="Ø"/>
            </a:pPr>
            <a:r>
              <a:rPr lang="de-DE" altLang="de-DE">
                <a:latin typeface="Arial" panose="020B0604020202020204" pitchFamily="34" charset="0"/>
                <a:cs typeface="Times New Roman" panose="02020603050405020304" pitchFamily="18" charset="0"/>
              </a:rPr>
              <a:t>Therapievorschlag Cefotaxim 3 x 2g/die</a:t>
            </a:r>
            <a:r>
              <a:rPr lang="de-AT" altLang="de-DE">
                <a:solidFill>
                  <a:srgbClr val="003399"/>
                </a:solidFill>
                <a:latin typeface="Arial" panose="020B0604020202020204" pitchFamily="34" charset="0"/>
              </a:rPr>
              <a:t> </a:t>
            </a:r>
            <a:r>
              <a:rPr lang="de-AT" altLang="de-DE">
                <a:latin typeface="Arial" panose="020B0604020202020204" pitchFamily="34" charset="0"/>
              </a:rPr>
              <a:t>intravenös</a:t>
            </a:r>
          </a:p>
        </p:txBody>
      </p:sp>
      <p:sp>
        <p:nvSpPr>
          <p:cNvPr id="44036" name="Text Box 4">
            <a:extLst>
              <a:ext uri="{FF2B5EF4-FFF2-40B4-BE49-F238E27FC236}">
                <a16:creationId xmlns:a16="http://schemas.microsoft.com/office/drawing/2014/main" id="{02033F9C-5D09-4DEA-A664-A9CAB9EF4A38}"/>
              </a:ext>
            </a:extLst>
          </p:cNvPr>
          <p:cNvSpPr txBox="1">
            <a:spLocks noChangeArrowheads="1"/>
          </p:cNvSpPr>
          <p:nvPr/>
        </p:nvSpPr>
        <p:spPr bwMode="auto">
          <a:xfrm>
            <a:off x="75438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8C4C956B-5783-47B9-AE3F-28CA8C5CB2C2}"/>
              </a:ext>
            </a:extLst>
          </p:cNvPr>
          <p:cNvSpPr>
            <a:spLocks noGrp="1"/>
          </p:cNvSpPr>
          <p:nvPr>
            <p:ph type="sldNum" sz="quarter" idx="12"/>
          </p:nvPr>
        </p:nvSpPr>
        <p:spPr/>
        <p:txBody>
          <a:bodyPr/>
          <a:lstStyle/>
          <a:p>
            <a:fld id="{67F6BBFA-AF17-4986-99D3-60218CD9BED8}" type="slidenum">
              <a:rPr lang="de-AT" altLang="de-DE"/>
              <a:pPr/>
              <a:t>23</a:t>
            </a:fld>
            <a:endParaRPr lang="de-AT" altLang="de-DE"/>
          </a:p>
        </p:txBody>
      </p:sp>
      <p:sp>
        <p:nvSpPr>
          <p:cNvPr id="45058" name="Text Box 2">
            <a:extLst>
              <a:ext uri="{FF2B5EF4-FFF2-40B4-BE49-F238E27FC236}">
                <a16:creationId xmlns:a16="http://schemas.microsoft.com/office/drawing/2014/main" id="{4E74228D-E029-4D52-A4B2-17B34409A7F8}"/>
              </a:ext>
            </a:extLst>
          </p:cNvPr>
          <p:cNvSpPr txBox="1">
            <a:spLocks noChangeArrowheads="1"/>
          </p:cNvSpPr>
          <p:nvPr/>
        </p:nvSpPr>
        <p:spPr bwMode="auto">
          <a:xfrm>
            <a:off x="266700" y="1036638"/>
            <a:ext cx="8610600" cy="478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rgbClr val="FF5050"/>
                </a:solidFill>
                <a:cs typeface="Arial" panose="020B0604020202020204" pitchFamily="34" charset="0"/>
              </a:rPr>
              <a:t>Stationäre Behandlung  04. 10. 05 bis 08. 10. 05</a:t>
            </a:r>
            <a:endParaRPr lang="de-DE" altLang="de-DE">
              <a:solidFill>
                <a:srgbClr val="FF5050"/>
              </a:solidFill>
              <a:cs typeface="Times New Roman" panose="02020603050405020304" pitchFamily="18" charset="0"/>
            </a:endParaRPr>
          </a:p>
          <a:p>
            <a:pPr>
              <a:spcBef>
                <a:spcPct val="50000"/>
              </a:spcBef>
            </a:pPr>
            <a:r>
              <a:rPr lang="de-DE" altLang="de-DE" sz="2000">
                <a:solidFill>
                  <a:schemeClr val="tx1"/>
                </a:solidFill>
                <a:cs typeface="Arial" panose="020B0604020202020204" pitchFamily="34" charset="0"/>
              </a:rPr>
              <a:t>Diagnosen: Tourette Syndrom Ausschluss Neuroborreliose </a:t>
            </a:r>
          </a:p>
          <a:p>
            <a:pPr>
              <a:spcBef>
                <a:spcPct val="50000"/>
              </a:spcBef>
            </a:pPr>
            <a:r>
              <a:rPr lang="de-DE" altLang="de-DE" sz="2000">
                <a:solidFill>
                  <a:schemeClr val="tx1"/>
                </a:solidFill>
                <a:cs typeface="Arial" panose="020B0604020202020204" pitchFamily="34" charset="0"/>
              </a:rPr>
              <a:t>Labor: 	Blutbild, Transaminasen, Bili, Lipase, Gamma-GT, Kreatinin,             	CRP, IgA, IgM, IgG 	Normalbefunde</a:t>
            </a:r>
            <a:endParaRPr lang="de-DE" altLang="de-DE" sz="2000">
              <a:solidFill>
                <a:schemeClr val="tx1"/>
              </a:solidFill>
              <a:cs typeface="Times New Roman" panose="02020603050405020304" pitchFamily="18" charset="0"/>
            </a:endParaRPr>
          </a:p>
          <a:p>
            <a:pPr>
              <a:spcBef>
                <a:spcPct val="50000"/>
              </a:spcBef>
            </a:pPr>
            <a:r>
              <a:rPr lang="de-DE" altLang="de-DE" sz="2000">
                <a:solidFill>
                  <a:schemeClr val="tx1"/>
                </a:solidFill>
                <a:cs typeface="Arial" panose="020B0604020202020204" pitchFamily="34" charset="0"/>
              </a:rPr>
              <a:t>Liquor: keine Pleozytose, Borrelien IgM IgG Elisa negativ</a:t>
            </a:r>
            <a:endParaRPr lang="de-DE" altLang="de-DE" sz="2000">
              <a:solidFill>
                <a:schemeClr val="tx1"/>
              </a:solidFill>
              <a:cs typeface="Times New Roman" panose="02020603050405020304" pitchFamily="18" charset="0"/>
            </a:endParaRPr>
          </a:p>
          <a:p>
            <a:pPr>
              <a:spcBef>
                <a:spcPct val="50000"/>
              </a:spcBef>
            </a:pPr>
            <a:r>
              <a:rPr lang="de-DE" altLang="de-DE" sz="2000">
                <a:solidFill>
                  <a:schemeClr val="tx1"/>
                </a:solidFill>
                <a:cs typeface="Arial" panose="020B0604020202020204" pitchFamily="34" charset="0"/>
              </a:rPr>
              <a:t>Serologie: Borrelien IgM IgG Elisa negativ,</a:t>
            </a:r>
            <a:r>
              <a:rPr lang="fr-FR" altLang="de-DE" sz="2000">
                <a:solidFill>
                  <a:schemeClr val="tx1"/>
                </a:solidFill>
                <a:cs typeface="Arial" panose="020B0604020202020204" pitchFamily="34" charset="0"/>
              </a:rPr>
              <a:t> Mykoplasmen, 			     Enteroviren, FSME, Parainfluenza, Parvorviren, Hepatitis 					</a:t>
            </a:r>
            <a:r>
              <a:rPr lang="de-DE" altLang="de-DE" sz="2000">
                <a:solidFill>
                  <a:schemeClr val="tx1"/>
                </a:solidFill>
                <a:cs typeface="Arial" panose="020B0604020202020204" pitchFamily="34" charset="0"/>
              </a:rPr>
              <a:t>negativ</a:t>
            </a:r>
            <a:endParaRPr lang="de-DE" altLang="de-DE" sz="2000">
              <a:solidFill>
                <a:schemeClr val="tx1"/>
              </a:solidFill>
              <a:cs typeface="Times New Roman" panose="02020603050405020304" pitchFamily="18" charset="0"/>
            </a:endParaRPr>
          </a:p>
          <a:p>
            <a:r>
              <a:rPr lang="de-DE" altLang="de-DE" sz="2000">
                <a:solidFill>
                  <a:schemeClr val="tx1"/>
                </a:solidFill>
                <a:cs typeface="Arial" panose="020B0604020202020204" pitchFamily="34" charset="0"/>
              </a:rPr>
              <a:t>EEG MRT  unauffällig </a:t>
            </a:r>
            <a:endParaRPr lang="de-DE" altLang="de-DE" sz="2000">
              <a:solidFill>
                <a:schemeClr val="tx1"/>
              </a:solidFill>
              <a:cs typeface="Times New Roman" panose="02020603050405020304" pitchFamily="18" charset="0"/>
            </a:endParaRPr>
          </a:p>
          <a:p>
            <a:pPr>
              <a:spcBef>
                <a:spcPct val="50000"/>
              </a:spcBef>
            </a:pPr>
            <a:r>
              <a:rPr lang="de-DE" altLang="de-DE">
                <a:solidFill>
                  <a:srgbClr val="CC0000"/>
                </a:solidFill>
                <a:cs typeface="Arial" panose="020B0604020202020204" pitchFamily="34" charset="0"/>
              </a:rPr>
              <a:t>eine Neuroborreliose als Ursache der Tic– Störung ist ausgeschlossen, eine Weiterbetreuung in unserem SPZ ist möglich.</a:t>
            </a:r>
            <a:endParaRPr lang="de-AT" altLang="de-DE"/>
          </a:p>
        </p:txBody>
      </p:sp>
      <p:sp>
        <p:nvSpPr>
          <p:cNvPr id="45059" name="Text Box 3">
            <a:extLst>
              <a:ext uri="{FF2B5EF4-FFF2-40B4-BE49-F238E27FC236}">
                <a16:creationId xmlns:a16="http://schemas.microsoft.com/office/drawing/2014/main" id="{5A46E83F-94D2-4EFC-B204-21CA46C28A4F}"/>
              </a:ext>
            </a:extLst>
          </p:cNvPr>
          <p:cNvSpPr txBox="1">
            <a:spLocks noChangeArrowheads="1"/>
          </p:cNvSpPr>
          <p:nvPr/>
        </p:nvSpPr>
        <p:spPr bwMode="auto">
          <a:xfrm>
            <a:off x="76962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B47B445F-AB18-4490-A45A-54491D672FA4}"/>
              </a:ext>
            </a:extLst>
          </p:cNvPr>
          <p:cNvSpPr>
            <a:spLocks noGrp="1"/>
          </p:cNvSpPr>
          <p:nvPr>
            <p:ph type="sldNum" sz="quarter" idx="12"/>
          </p:nvPr>
        </p:nvSpPr>
        <p:spPr/>
        <p:txBody>
          <a:bodyPr/>
          <a:lstStyle/>
          <a:p>
            <a:fld id="{03EAB06A-A483-44AD-915E-29E3EFA615A5}" type="slidenum">
              <a:rPr lang="de-AT" altLang="de-DE"/>
              <a:pPr/>
              <a:t>24</a:t>
            </a:fld>
            <a:endParaRPr lang="de-AT" altLang="de-DE"/>
          </a:p>
        </p:txBody>
      </p:sp>
      <p:sp>
        <p:nvSpPr>
          <p:cNvPr id="69634" name="Text Box 2">
            <a:extLst>
              <a:ext uri="{FF2B5EF4-FFF2-40B4-BE49-F238E27FC236}">
                <a16:creationId xmlns:a16="http://schemas.microsoft.com/office/drawing/2014/main" id="{4958AE52-CDC4-4763-8DE9-126F3F2513A3}"/>
              </a:ext>
            </a:extLst>
          </p:cNvPr>
          <p:cNvSpPr txBox="1">
            <a:spLocks noChangeArrowheads="1"/>
          </p:cNvSpPr>
          <p:nvPr/>
        </p:nvSpPr>
        <p:spPr bwMode="auto">
          <a:xfrm>
            <a:off x="876300" y="1981200"/>
            <a:ext cx="7391400"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solidFill>
                  <a:srgbClr val="FF5050"/>
                </a:solidFill>
                <a:cs typeface="Times New Roman" panose="02020603050405020304" pitchFamily="18" charset="0"/>
              </a:rPr>
              <a:t>Stellungnahme des SPZ:</a:t>
            </a:r>
          </a:p>
          <a:p>
            <a:pPr>
              <a:spcBef>
                <a:spcPct val="50000"/>
              </a:spcBef>
            </a:pPr>
            <a:r>
              <a:rPr lang="de-DE" altLang="de-DE">
                <a:solidFill>
                  <a:schemeClr val="tx1"/>
                </a:solidFill>
                <a:cs typeface="Times New Roman" panose="02020603050405020304" pitchFamily="18" charset="0"/>
              </a:rPr>
              <a:t>„auffallend sind viele orofaziale Tics in hoher Fre-quenz, die teilweise den Sprachfluss beeinträch-tigen. Der Patient hat eher einen geringen Lei-densdruck, nur wenn er in der Schule gehänselt wird.“</a:t>
            </a:r>
            <a:endParaRPr lang="de-AT" altLang="de-DE">
              <a:solidFill>
                <a:schemeClr val="tx1"/>
              </a:solidFill>
              <a:cs typeface="Times New Roman" panose="02020603050405020304" pitchFamily="18" charset="0"/>
            </a:endParaRPr>
          </a:p>
        </p:txBody>
      </p:sp>
      <p:sp>
        <p:nvSpPr>
          <p:cNvPr id="69635" name="Text Box 3">
            <a:extLst>
              <a:ext uri="{FF2B5EF4-FFF2-40B4-BE49-F238E27FC236}">
                <a16:creationId xmlns:a16="http://schemas.microsoft.com/office/drawing/2014/main" id="{D37C2A5A-C26B-4572-A878-D75552C6FD1B}"/>
              </a:ext>
            </a:extLst>
          </p:cNvPr>
          <p:cNvSpPr txBox="1">
            <a:spLocks noChangeArrowheads="1"/>
          </p:cNvSpPr>
          <p:nvPr/>
        </p:nvSpPr>
        <p:spPr bwMode="auto">
          <a:xfrm>
            <a:off x="76962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014A8817-1591-4971-9146-D472E8079CCB}"/>
              </a:ext>
            </a:extLst>
          </p:cNvPr>
          <p:cNvSpPr>
            <a:spLocks noGrp="1"/>
          </p:cNvSpPr>
          <p:nvPr>
            <p:ph type="sldNum" sz="quarter" idx="12"/>
          </p:nvPr>
        </p:nvSpPr>
        <p:spPr/>
        <p:txBody>
          <a:bodyPr/>
          <a:lstStyle/>
          <a:p>
            <a:fld id="{3A0F8711-889B-49CC-9ED6-8D4320FD2123}" type="slidenum">
              <a:rPr lang="de-AT" altLang="de-DE"/>
              <a:pPr/>
              <a:t>25</a:t>
            </a:fld>
            <a:endParaRPr lang="de-AT" altLang="de-DE"/>
          </a:p>
        </p:txBody>
      </p:sp>
      <p:sp>
        <p:nvSpPr>
          <p:cNvPr id="46082" name="Text Box 2">
            <a:extLst>
              <a:ext uri="{FF2B5EF4-FFF2-40B4-BE49-F238E27FC236}">
                <a16:creationId xmlns:a16="http://schemas.microsoft.com/office/drawing/2014/main" id="{0EC0A497-4807-44C4-950F-5CC0E5FB936D}"/>
              </a:ext>
            </a:extLst>
          </p:cNvPr>
          <p:cNvSpPr txBox="1">
            <a:spLocks noChangeArrowheads="1"/>
          </p:cNvSpPr>
          <p:nvPr/>
        </p:nvSpPr>
        <p:spPr bwMode="auto">
          <a:xfrm>
            <a:off x="77724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
        <p:nvSpPr>
          <p:cNvPr id="46083" name="Text Box 3">
            <a:extLst>
              <a:ext uri="{FF2B5EF4-FFF2-40B4-BE49-F238E27FC236}">
                <a16:creationId xmlns:a16="http://schemas.microsoft.com/office/drawing/2014/main" id="{B629D11D-C204-4B51-9C5E-F60C9BD93916}"/>
              </a:ext>
            </a:extLst>
          </p:cNvPr>
          <p:cNvSpPr txBox="1">
            <a:spLocks noChangeArrowheads="1"/>
          </p:cNvSpPr>
          <p:nvPr/>
        </p:nvSpPr>
        <p:spPr bwMode="auto">
          <a:xfrm>
            <a:off x="762000" y="460375"/>
            <a:ext cx="7620000" cy="593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rgbClr val="CC0000"/>
                </a:solidFill>
                <a:cs typeface="Arial" panose="020B0604020202020204" pitchFamily="34" charset="0"/>
              </a:rPr>
              <a:t>Therapie:</a:t>
            </a:r>
            <a:endParaRPr lang="de-DE" altLang="de-DE">
              <a:solidFill>
                <a:srgbClr val="CC0000"/>
              </a:solidFill>
              <a:cs typeface="Courier New" panose="02070309020205020404" pitchFamily="49" charset="0"/>
            </a:endParaRPr>
          </a:p>
          <a:p>
            <a:pPr>
              <a:spcBef>
                <a:spcPct val="25000"/>
              </a:spcBef>
            </a:pPr>
            <a:r>
              <a:rPr lang="de-DE" altLang="de-DE">
                <a:solidFill>
                  <a:schemeClr val="tx1"/>
                </a:solidFill>
                <a:cs typeface="Arial" panose="020B0604020202020204" pitchFamily="34" charset="0"/>
              </a:rPr>
              <a:t>September 2005  bis  November 2005</a:t>
            </a:r>
            <a:endParaRPr lang="de-DE" altLang="de-DE">
              <a:solidFill>
                <a:schemeClr val="tx1"/>
              </a:solidFill>
              <a:latin typeface="Courier New" panose="02070309020205020404" pitchFamily="49" charset="0"/>
              <a:cs typeface="Courier New" panose="02070309020205020404" pitchFamily="49" charset="0"/>
            </a:endParaRPr>
          </a:p>
          <a:p>
            <a:r>
              <a:rPr lang="de-DE" altLang="de-DE">
                <a:solidFill>
                  <a:schemeClr val="tx1"/>
                </a:solidFill>
                <a:cs typeface="Arial" panose="020B0604020202020204" pitchFamily="34" charset="0"/>
              </a:rPr>
              <a:t>Cefixim  30 mg/kg KG die</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a:solidFill>
                  <a:schemeClr val="tx1"/>
                </a:solidFill>
                <a:cs typeface="Arial" panose="020B0604020202020204" pitchFamily="34" charset="0"/>
              </a:rPr>
              <a:t>Dezember 2005  bis  Februar 2006 </a:t>
            </a:r>
            <a:endParaRPr lang="de-DE" altLang="de-DE">
              <a:solidFill>
                <a:schemeClr val="tx1"/>
              </a:solidFill>
              <a:latin typeface="Courier New" panose="02070309020205020404" pitchFamily="49" charset="0"/>
              <a:cs typeface="Courier New" panose="02070309020205020404" pitchFamily="49" charset="0"/>
            </a:endParaRPr>
          </a:p>
          <a:p>
            <a:r>
              <a:rPr lang="de-DE" altLang="de-DE">
                <a:solidFill>
                  <a:schemeClr val="tx1"/>
                </a:solidFill>
                <a:cs typeface="Arial" panose="020B0604020202020204" pitchFamily="34" charset="0"/>
              </a:rPr>
              <a:t>Sobelin (Clindamycin)   450mg/die</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a:solidFill>
                  <a:schemeClr val="tx1"/>
                </a:solidFill>
                <a:cs typeface="Arial" panose="020B0604020202020204" pitchFamily="34" charset="0"/>
              </a:rPr>
              <a:t>März 2006  bis  Mai 2006 </a:t>
            </a:r>
            <a:endParaRPr lang="de-DE" altLang="de-DE">
              <a:solidFill>
                <a:schemeClr val="tx1"/>
              </a:solidFill>
              <a:latin typeface="Courier New" panose="02070309020205020404" pitchFamily="49" charset="0"/>
              <a:cs typeface="Courier New" panose="02070309020205020404" pitchFamily="49" charset="0"/>
            </a:endParaRPr>
          </a:p>
          <a:p>
            <a:r>
              <a:rPr lang="de-DE" altLang="de-DE">
                <a:solidFill>
                  <a:schemeClr val="tx1"/>
                </a:solidFill>
                <a:cs typeface="Arial" panose="020B0604020202020204" pitchFamily="34" charset="0"/>
              </a:rPr>
              <a:t>Klacid forte  (Clarithromycin)  2 x 3,75ml/die</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a:solidFill>
                  <a:srgbClr val="CC0000"/>
                </a:solidFill>
                <a:cs typeface="Arial" panose="020B0604020202020204" pitchFamily="34" charset="0"/>
              </a:rPr>
              <a:t>Beschwerdefreiheit</a:t>
            </a:r>
            <a:endParaRPr lang="de-DE" altLang="de-DE">
              <a:solidFill>
                <a:srgbClr val="CC0000"/>
              </a:solidFill>
              <a:cs typeface="Courier New" panose="02070309020205020404" pitchFamily="49" charset="0"/>
            </a:endParaRPr>
          </a:p>
          <a:p>
            <a:pPr>
              <a:spcBef>
                <a:spcPct val="25000"/>
              </a:spcBef>
            </a:pPr>
            <a:r>
              <a:rPr lang="de-DE" altLang="de-DE">
                <a:solidFill>
                  <a:schemeClr val="tx1"/>
                </a:solidFill>
                <a:cs typeface="Arial" panose="020B0604020202020204" pitchFamily="34" charset="0"/>
              </a:rPr>
              <a:t>September2006  bis  Oktober 2006 </a:t>
            </a:r>
            <a:endParaRPr lang="de-DE" altLang="de-DE">
              <a:solidFill>
                <a:schemeClr val="tx1"/>
              </a:solidFill>
              <a:latin typeface="Courier New" panose="02070309020205020404" pitchFamily="49" charset="0"/>
              <a:cs typeface="Courier New" panose="02070309020205020404" pitchFamily="49" charset="0"/>
            </a:endParaRPr>
          </a:p>
          <a:p>
            <a:r>
              <a:rPr lang="de-DE" altLang="de-DE">
                <a:solidFill>
                  <a:schemeClr val="tx1"/>
                </a:solidFill>
                <a:cs typeface="Arial" panose="020B0604020202020204" pitchFamily="34" charset="0"/>
              </a:rPr>
              <a:t>Cefuroxim 750 mg/die</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a:solidFill>
                  <a:schemeClr val="tx1"/>
                </a:solidFill>
                <a:cs typeface="Arial" panose="020B0604020202020204" pitchFamily="34" charset="0"/>
              </a:rPr>
              <a:t>Dezember 2006  bis  Februar 2007-</a:t>
            </a:r>
            <a:endParaRPr lang="de-DE" altLang="de-DE">
              <a:solidFill>
                <a:schemeClr val="tx1"/>
              </a:solidFill>
              <a:latin typeface="Courier New" panose="02070309020205020404" pitchFamily="49" charset="0"/>
              <a:cs typeface="Courier New" panose="02070309020205020404" pitchFamily="49" charset="0"/>
            </a:endParaRPr>
          </a:p>
          <a:p>
            <a:r>
              <a:rPr lang="de-DE" altLang="de-DE">
                <a:solidFill>
                  <a:schemeClr val="tx1"/>
                </a:solidFill>
                <a:cs typeface="Arial" panose="020B0604020202020204" pitchFamily="34" charset="0"/>
              </a:rPr>
              <a:t>Rifampicin  300 mg/die     insgesamt 10 Wochen</a:t>
            </a:r>
            <a:r>
              <a:rPr lang="de-DE" altLang="de-DE">
                <a:cs typeface="Arial" panose="020B0604020202020204" pitchFamily="34" charset="0"/>
              </a:rPr>
              <a:t>  </a:t>
            </a:r>
            <a:endParaRPr lang="de-DE" altLang="de-DE">
              <a:latin typeface="Courier New" panose="02070309020205020404" pitchFamily="49" charset="0"/>
              <a:cs typeface="Courier New" panose="02070309020205020404" pitchFamily="49" charset="0"/>
            </a:endParaRPr>
          </a:p>
          <a:p>
            <a:pPr>
              <a:spcBef>
                <a:spcPct val="50000"/>
              </a:spcBef>
            </a:pPr>
            <a:r>
              <a:rPr lang="de-DE" altLang="de-DE">
                <a:solidFill>
                  <a:srgbClr val="CC0000"/>
                </a:solidFill>
                <a:cs typeface="Times New Roman" panose="02020603050405020304" pitchFamily="18" charset="0"/>
              </a:rPr>
              <a:t>Beschwerdefreiheit, keinerlei Tic – Störung</a:t>
            </a:r>
            <a:r>
              <a:rPr lang="de-AT" altLang="de-DE">
                <a:solidFill>
                  <a:srgbClr val="CC0000"/>
                </a:solid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2D8CF25F-3D99-421F-B4AF-D726B98B6F9B}"/>
              </a:ext>
            </a:extLst>
          </p:cNvPr>
          <p:cNvSpPr>
            <a:spLocks noGrp="1"/>
          </p:cNvSpPr>
          <p:nvPr>
            <p:ph type="sldNum" sz="quarter" idx="12"/>
          </p:nvPr>
        </p:nvSpPr>
        <p:spPr/>
        <p:txBody>
          <a:bodyPr/>
          <a:lstStyle/>
          <a:p>
            <a:fld id="{729831CB-7458-45D4-8A6D-44362D933BBD}" type="slidenum">
              <a:rPr lang="de-AT" altLang="de-DE"/>
              <a:pPr/>
              <a:t>26</a:t>
            </a:fld>
            <a:endParaRPr lang="de-AT" altLang="de-DE"/>
          </a:p>
        </p:txBody>
      </p:sp>
      <p:sp>
        <p:nvSpPr>
          <p:cNvPr id="47106" name="Text Box 2">
            <a:extLst>
              <a:ext uri="{FF2B5EF4-FFF2-40B4-BE49-F238E27FC236}">
                <a16:creationId xmlns:a16="http://schemas.microsoft.com/office/drawing/2014/main" id="{312B4D89-1CB3-49E0-861D-6A58DBEAB0D0}"/>
              </a:ext>
            </a:extLst>
          </p:cNvPr>
          <p:cNvSpPr txBox="1">
            <a:spLocks noChangeArrowheads="1"/>
          </p:cNvSpPr>
          <p:nvPr/>
        </p:nvSpPr>
        <p:spPr bwMode="auto">
          <a:xfrm>
            <a:off x="266700" y="838200"/>
            <a:ext cx="86106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de-DE" altLang="de-DE">
                <a:solidFill>
                  <a:srgbClr val="CC0000"/>
                </a:solidFill>
                <a:latin typeface="Arial" panose="020B0604020202020204" pitchFamily="34" charset="0"/>
                <a:cs typeface="Arial" panose="020B0604020202020204" pitchFamily="34" charset="0"/>
              </a:rPr>
              <a:t>Allgemeine Schlussfolgerungen bzw. Hypothesen aus diesem Fall:</a:t>
            </a:r>
            <a:endParaRPr lang="de-DE" altLang="de-DE">
              <a:solidFill>
                <a:srgbClr val="CC0000"/>
              </a:solidFill>
              <a:latin typeface="Arial" panose="020B0604020202020204" pitchFamily="34" charset="0"/>
              <a:cs typeface="Times New Roman" panose="02020603050405020304" pitchFamily="18" charset="0"/>
            </a:endParaRPr>
          </a:p>
          <a:p>
            <a:pPr>
              <a:spcBef>
                <a:spcPct val="50000"/>
              </a:spcBef>
              <a:buFont typeface="Wingdings" panose="05000000000000000000" pitchFamily="2" charset="2"/>
              <a:buChar char="Ø"/>
            </a:pPr>
            <a:r>
              <a:rPr lang="de-DE" altLang="de-DE" sz="2200">
                <a:latin typeface="Arial" panose="020B0604020202020204" pitchFamily="34" charset="0"/>
                <a:cs typeface="Arial" panose="020B0604020202020204" pitchFamily="34" charset="0"/>
              </a:rPr>
              <a:t>Die genaue Erhebung der Anamnese ist äußerst wichtig.</a:t>
            </a:r>
            <a:endParaRPr lang="de-DE" altLang="de-DE" sz="2200">
              <a:latin typeface="Arial" panose="020B0604020202020204" pitchFamily="34" charset="0"/>
              <a:cs typeface="Times New Roman" panose="02020603050405020304" pitchFamily="18" charset="0"/>
            </a:endParaRPr>
          </a:p>
          <a:p>
            <a:pPr>
              <a:spcBef>
                <a:spcPct val="25000"/>
              </a:spcBef>
              <a:buFont typeface="Wingdings" panose="05000000000000000000" pitchFamily="2" charset="2"/>
              <a:buChar char="Ø"/>
            </a:pPr>
            <a:r>
              <a:rPr lang="de-DE" altLang="de-DE" sz="2200">
                <a:latin typeface="Arial" panose="020B0604020202020204" pitchFamily="34" charset="0"/>
                <a:cs typeface="Arial" panose="020B0604020202020204" pitchFamily="34" charset="0"/>
              </a:rPr>
              <a:t>Die vorherigen Zeckenstiche im 2. Lebensjahr waren auslösend für die Schwere der später auftretenden Symptome. Sie müssen nach meiner Auffassung als Booster Effekt bei Re-Infektion gewertet werden.</a:t>
            </a:r>
            <a:endParaRPr lang="de-DE" altLang="de-DE" sz="2200">
              <a:latin typeface="Arial" panose="020B0604020202020204" pitchFamily="34" charset="0"/>
              <a:cs typeface="Times New Roman" panose="02020603050405020304" pitchFamily="18" charset="0"/>
            </a:endParaRPr>
          </a:p>
          <a:p>
            <a:pPr>
              <a:spcBef>
                <a:spcPct val="25000"/>
              </a:spcBef>
              <a:buFont typeface="Wingdings" panose="05000000000000000000" pitchFamily="2" charset="2"/>
              <a:buChar char="Ø"/>
            </a:pPr>
            <a:r>
              <a:rPr lang="de-DE" altLang="de-DE" sz="2200">
                <a:latin typeface="Arial" panose="020B0604020202020204" pitchFamily="34" charset="0"/>
                <a:cs typeface="Arial" panose="020B0604020202020204" pitchFamily="34" charset="0"/>
              </a:rPr>
              <a:t>Das Tourette Syndrom ist zwar eine seltene Manifestation der Borreliose, trotzdem ist es wichtig, infektionsbedingte Ursachen abzuklären.</a:t>
            </a:r>
          </a:p>
          <a:p>
            <a:pPr>
              <a:spcBef>
                <a:spcPct val="25000"/>
              </a:spcBef>
              <a:buFont typeface="Wingdings" panose="05000000000000000000" pitchFamily="2" charset="2"/>
              <a:buChar char="Ø"/>
            </a:pPr>
            <a:r>
              <a:rPr lang="de-DE" altLang="de-DE" sz="2200">
                <a:latin typeface="Arial" panose="020B0604020202020204" pitchFamily="34" charset="0"/>
                <a:cs typeface="Arial" panose="020B0604020202020204" pitchFamily="34" charset="0"/>
              </a:rPr>
              <a:t>Bei neurologischer Manifestation der Borreliose scheinen die Erreger vorwiegend in Zellen und Geweben zu persistieren, so dass borrelienspezifische T-Helferzellen im Blut nicht nachgewiesen werden</a:t>
            </a:r>
            <a:endParaRPr lang="de-DE" altLang="de-DE" sz="2200">
              <a:latin typeface="Arial" panose="020B0604020202020204" pitchFamily="34" charset="0"/>
              <a:cs typeface="Times New Roman" panose="02020603050405020304" pitchFamily="18" charset="0"/>
            </a:endParaRPr>
          </a:p>
        </p:txBody>
      </p:sp>
      <p:sp>
        <p:nvSpPr>
          <p:cNvPr id="47107" name="Text Box 3">
            <a:extLst>
              <a:ext uri="{FF2B5EF4-FFF2-40B4-BE49-F238E27FC236}">
                <a16:creationId xmlns:a16="http://schemas.microsoft.com/office/drawing/2014/main" id="{16FA2A00-3D5C-46FF-8981-77C190A7614C}"/>
              </a:ext>
            </a:extLst>
          </p:cNvPr>
          <p:cNvSpPr txBox="1">
            <a:spLocks noChangeArrowheads="1"/>
          </p:cNvSpPr>
          <p:nvPr/>
        </p:nvSpPr>
        <p:spPr bwMode="auto">
          <a:xfrm>
            <a:off x="77724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83D2BAC1-C7F5-4B8D-B15D-95704B7F980D}"/>
              </a:ext>
            </a:extLst>
          </p:cNvPr>
          <p:cNvSpPr>
            <a:spLocks noGrp="1"/>
          </p:cNvSpPr>
          <p:nvPr>
            <p:ph type="sldNum" sz="quarter" idx="12"/>
          </p:nvPr>
        </p:nvSpPr>
        <p:spPr/>
        <p:txBody>
          <a:bodyPr/>
          <a:lstStyle/>
          <a:p>
            <a:fld id="{4A20EA57-D3DC-4AAC-A970-A1927D682C5E}" type="slidenum">
              <a:rPr lang="de-AT" altLang="de-DE"/>
              <a:pPr/>
              <a:t>27</a:t>
            </a:fld>
            <a:endParaRPr lang="de-AT" altLang="de-DE"/>
          </a:p>
        </p:txBody>
      </p:sp>
      <p:sp>
        <p:nvSpPr>
          <p:cNvPr id="48130" name="Text Box 2">
            <a:extLst>
              <a:ext uri="{FF2B5EF4-FFF2-40B4-BE49-F238E27FC236}">
                <a16:creationId xmlns:a16="http://schemas.microsoft.com/office/drawing/2014/main" id="{D6C20D9B-2FBF-4B03-AEEF-C2C60E183A87}"/>
              </a:ext>
            </a:extLst>
          </p:cNvPr>
          <p:cNvSpPr txBox="1">
            <a:spLocks noChangeArrowheads="1"/>
          </p:cNvSpPr>
          <p:nvPr/>
        </p:nvSpPr>
        <p:spPr bwMode="auto">
          <a:xfrm>
            <a:off x="304800" y="714375"/>
            <a:ext cx="8534400" cy="550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 typeface="Wingdings" panose="05000000000000000000" pitchFamily="2" charset="2"/>
              <a:buChar char="Ø"/>
            </a:pPr>
            <a:r>
              <a:rPr lang="de-DE" altLang="de-DE" sz="2200">
                <a:latin typeface="Arial" panose="020B0604020202020204" pitchFamily="34" charset="0"/>
                <a:cs typeface="Arial" panose="020B0604020202020204" pitchFamily="34" charset="0"/>
              </a:rPr>
              <a:t>Das negative Ergebnis der Lumbalpunktion darf nicht dazu verleiten, die Behandlung abzulehnen.</a:t>
            </a:r>
          </a:p>
          <a:p>
            <a:pPr>
              <a:spcBef>
                <a:spcPct val="50000"/>
              </a:spcBef>
              <a:buFont typeface="Wingdings" panose="05000000000000000000" pitchFamily="2" charset="2"/>
              <a:buChar char="Ø"/>
            </a:pPr>
            <a:r>
              <a:rPr lang="de-DE" altLang="de-DE" sz="2200">
                <a:latin typeface="Arial" panose="020B0604020202020204" pitchFamily="34" charset="0"/>
                <a:cs typeface="Arial" panose="020B0604020202020204" pitchFamily="34" charset="0"/>
              </a:rPr>
              <a:t>Faktoren die das Immunsystem beeinträchtigen (in diesem Fall Stress während der Einschulung, Infekt der oberen Luftwege) scheinen in der Lage zu sein, Schübe auszulösen.</a:t>
            </a:r>
            <a:endParaRPr lang="de-DE" altLang="de-DE" sz="2200">
              <a:latin typeface="Arial" panose="020B0604020202020204" pitchFamily="34" charset="0"/>
              <a:cs typeface="Times New Roman" panose="02020603050405020304" pitchFamily="18" charset="0"/>
            </a:endParaRPr>
          </a:p>
          <a:p>
            <a:pPr>
              <a:spcBef>
                <a:spcPct val="50000"/>
              </a:spcBef>
              <a:buFont typeface="Wingdings" panose="05000000000000000000" pitchFamily="2" charset="2"/>
              <a:buChar char="Ø"/>
            </a:pPr>
            <a:r>
              <a:rPr lang="de-DE" altLang="de-DE" sz="2200">
                <a:latin typeface="Arial" panose="020B0604020202020204" pitchFamily="34" charset="0"/>
                <a:cs typeface="Arial" panose="020B0604020202020204" pitchFamily="34" charset="0"/>
              </a:rPr>
              <a:t>Es ist wichtig, die Symptome genau zu erfassen. Aus der zeitlichen Reihenfolge ihres Auftretens ergeben sich Rückschlüsse für die voraussichtlich notwendige Dauer der Behandlung.</a:t>
            </a:r>
            <a:endParaRPr lang="de-DE" altLang="de-DE" sz="2200">
              <a:latin typeface="Arial" panose="020B0604020202020204" pitchFamily="34" charset="0"/>
              <a:cs typeface="Times New Roman" panose="02020603050405020304" pitchFamily="18" charset="0"/>
            </a:endParaRPr>
          </a:p>
          <a:p>
            <a:pPr algn="ctr">
              <a:spcBef>
                <a:spcPct val="25000"/>
              </a:spcBef>
            </a:pPr>
            <a:endParaRPr lang="de-DE" altLang="de-DE" sz="2200">
              <a:latin typeface="Arial" panose="020B0604020202020204" pitchFamily="34" charset="0"/>
              <a:cs typeface="Arial" panose="020B0604020202020204" pitchFamily="34" charset="0"/>
            </a:endParaRPr>
          </a:p>
          <a:p>
            <a:pPr>
              <a:spcBef>
                <a:spcPct val="25000"/>
              </a:spcBef>
            </a:pPr>
            <a:r>
              <a:rPr lang="de-DE" altLang="de-DE" sz="2000">
                <a:solidFill>
                  <a:srgbClr val="003399"/>
                </a:solidFill>
                <a:latin typeface="Arial" panose="020B0604020202020204" pitchFamily="34" charset="0"/>
                <a:cs typeface="Arial" panose="020B0604020202020204" pitchFamily="34" charset="0"/>
              </a:rPr>
              <a:t>	</a:t>
            </a:r>
            <a:r>
              <a:rPr lang="de-DE" altLang="de-DE">
                <a:solidFill>
                  <a:srgbClr val="CC3399"/>
                </a:solidFill>
                <a:latin typeface="Arial" panose="020B0604020202020204" pitchFamily="34" charset="0"/>
                <a:cs typeface="Arial" panose="020B0604020202020204" pitchFamily="34" charset="0"/>
              </a:rPr>
              <a:t>Allen Misserfolgen zum Trotz sollten weder der Arzt noch der Patient aufgeben</a:t>
            </a:r>
            <a:endParaRPr lang="de-DE" altLang="de-DE">
              <a:solidFill>
                <a:srgbClr val="CC3399"/>
              </a:solidFill>
              <a:latin typeface="Arial" panose="020B0604020202020204" pitchFamily="34" charset="0"/>
              <a:cs typeface="Times New Roman" panose="02020603050405020304" pitchFamily="18" charset="0"/>
            </a:endParaRPr>
          </a:p>
          <a:p>
            <a:pPr>
              <a:spcBef>
                <a:spcPct val="25000"/>
              </a:spcBef>
            </a:pPr>
            <a:r>
              <a:rPr lang="de-DE" altLang="de-DE">
                <a:solidFill>
                  <a:srgbClr val="CC3399"/>
                </a:solidFill>
                <a:latin typeface="Arial" panose="020B0604020202020204" pitchFamily="34" charset="0"/>
                <a:cs typeface="Arial" panose="020B0604020202020204" pitchFamily="34" charset="0"/>
              </a:rPr>
              <a:t>	Behandlungserfolge sind auch bei kompliziertem Verlauf möglich</a:t>
            </a:r>
            <a:endParaRPr lang="de-AT" altLang="de-DE">
              <a:solidFill>
                <a:srgbClr val="003399"/>
              </a:solidFill>
              <a:latin typeface="Arial" panose="020B0604020202020204" pitchFamily="34" charset="0"/>
            </a:endParaRPr>
          </a:p>
        </p:txBody>
      </p:sp>
      <p:sp>
        <p:nvSpPr>
          <p:cNvPr id="48131" name="Text Box 3">
            <a:extLst>
              <a:ext uri="{FF2B5EF4-FFF2-40B4-BE49-F238E27FC236}">
                <a16:creationId xmlns:a16="http://schemas.microsoft.com/office/drawing/2014/main" id="{F1C796DF-2FC9-49E6-8EB6-78363D5967DF}"/>
              </a:ext>
            </a:extLst>
          </p:cNvPr>
          <p:cNvSpPr txBox="1">
            <a:spLocks noChangeArrowheads="1"/>
          </p:cNvSpPr>
          <p:nvPr/>
        </p:nvSpPr>
        <p:spPr bwMode="auto">
          <a:xfrm>
            <a:off x="77724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9B2FB4F7-46D1-4921-A943-7460EDFC48DC}"/>
              </a:ext>
            </a:extLst>
          </p:cNvPr>
          <p:cNvSpPr>
            <a:spLocks noGrp="1"/>
          </p:cNvSpPr>
          <p:nvPr>
            <p:ph type="sldNum" sz="quarter" idx="12"/>
          </p:nvPr>
        </p:nvSpPr>
        <p:spPr/>
        <p:txBody>
          <a:bodyPr/>
          <a:lstStyle/>
          <a:p>
            <a:fld id="{89526CA9-6C47-442E-9B1A-0EE38315EB0C}" type="slidenum">
              <a:rPr lang="de-AT" altLang="de-DE"/>
              <a:pPr/>
              <a:t>28</a:t>
            </a:fld>
            <a:endParaRPr lang="de-AT" altLang="de-DE"/>
          </a:p>
        </p:txBody>
      </p:sp>
      <p:sp>
        <p:nvSpPr>
          <p:cNvPr id="51202" name="Text Box 2">
            <a:extLst>
              <a:ext uri="{FF2B5EF4-FFF2-40B4-BE49-F238E27FC236}">
                <a16:creationId xmlns:a16="http://schemas.microsoft.com/office/drawing/2014/main" id="{F4630ED9-928D-472B-B0EC-64067CE17295}"/>
              </a:ext>
            </a:extLst>
          </p:cNvPr>
          <p:cNvSpPr txBox="1">
            <a:spLocks noChangeArrowheads="1"/>
          </p:cNvSpPr>
          <p:nvPr/>
        </p:nvSpPr>
        <p:spPr bwMode="auto">
          <a:xfrm>
            <a:off x="77724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51203" name="Text Box 3">
            <a:extLst>
              <a:ext uri="{FF2B5EF4-FFF2-40B4-BE49-F238E27FC236}">
                <a16:creationId xmlns:a16="http://schemas.microsoft.com/office/drawing/2014/main" id="{72D48ADD-C1D2-4AB1-A6FF-A9AACA0F1C2B}"/>
              </a:ext>
            </a:extLst>
          </p:cNvPr>
          <p:cNvSpPr txBox="1">
            <a:spLocks noChangeArrowheads="1"/>
          </p:cNvSpPr>
          <p:nvPr/>
        </p:nvSpPr>
        <p:spPr bwMode="auto">
          <a:xfrm>
            <a:off x="600075" y="1600200"/>
            <a:ext cx="7943850" cy="306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3000">
                <a:solidFill>
                  <a:srgbClr val="993366"/>
                </a:solidFill>
                <a:latin typeface="Times New Roman" panose="02020603050405020304" pitchFamily="18" charset="0"/>
                <a:cs typeface="Arial" panose="020B0604020202020204" pitchFamily="34" charset="0"/>
              </a:rPr>
              <a:t>Schwangerschaft normal, Entbindung durch Sectio, frühkindliche Entwicklung normal, keine besonderen Erkrankungen.</a:t>
            </a:r>
            <a:endParaRPr lang="de-DE" altLang="de-DE" sz="3000">
              <a:solidFill>
                <a:srgbClr val="993366"/>
              </a:solidFill>
              <a:latin typeface="Times New Roman" panose="02020603050405020304" pitchFamily="18" charset="0"/>
              <a:cs typeface="Times New Roman" panose="02020603050405020304" pitchFamily="18" charset="0"/>
            </a:endParaRPr>
          </a:p>
          <a:p>
            <a:pPr>
              <a:spcBef>
                <a:spcPct val="50000"/>
              </a:spcBef>
            </a:pPr>
            <a:r>
              <a:rPr lang="de-DE" altLang="de-DE" sz="3000">
                <a:solidFill>
                  <a:srgbClr val="993366"/>
                </a:solidFill>
                <a:latin typeface="Times New Roman" panose="02020603050405020304" pitchFamily="18" charset="0"/>
                <a:cs typeface="Times New Roman" panose="02020603050405020304" pitchFamily="18" charset="0"/>
              </a:rPr>
              <a:t>12 jähriges hübsches kluges sympathisches Mädchen, besucht das Gymnasium, interessiert sich für Kunst, Musik, Zeichnen</a:t>
            </a:r>
            <a:r>
              <a:rPr lang="de-AT" altLang="de-DE" sz="300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4C6BEB7E-AA30-4748-82A1-BA81C9E8F191}"/>
              </a:ext>
            </a:extLst>
          </p:cNvPr>
          <p:cNvSpPr>
            <a:spLocks noGrp="1"/>
          </p:cNvSpPr>
          <p:nvPr>
            <p:ph type="sldNum" sz="quarter" idx="12"/>
          </p:nvPr>
        </p:nvSpPr>
        <p:spPr/>
        <p:txBody>
          <a:bodyPr/>
          <a:lstStyle/>
          <a:p>
            <a:fld id="{2892EE49-09E4-4DF2-AAC0-86CDD5AEAA8B}" type="slidenum">
              <a:rPr lang="de-AT" altLang="de-DE"/>
              <a:pPr/>
              <a:t>29</a:t>
            </a:fld>
            <a:endParaRPr lang="de-AT" altLang="de-DE"/>
          </a:p>
        </p:txBody>
      </p:sp>
      <p:sp>
        <p:nvSpPr>
          <p:cNvPr id="52226" name="Text Box 2">
            <a:extLst>
              <a:ext uri="{FF2B5EF4-FFF2-40B4-BE49-F238E27FC236}">
                <a16:creationId xmlns:a16="http://schemas.microsoft.com/office/drawing/2014/main" id="{08894B8D-BCAC-4D6D-9147-6CA72D52DFCE}"/>
              </a:ext>
            </a:extLst>
          </p:cNvPr>
          <p:cNvSpPr txBox="1">
            <a:spLocks noChangeArrowheads="1"/>
          </p:cNvSpPr>
          <p:nvPr/>
        </p:nvSpPr>
        <p:spPr bwMode="auto">
          <a:xfrm>
            <a:off x="7543800" y="1524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52227" name="Text Box 3">
            <a:extLst>
              <a:ext uri="{FF2B5EF4-FFF2-40B4-BE49-F238E27FC236}">
                <a16:creationId xmlns:a16="http://schemas.microsoft.com/office/drawing/2014/main" id="{90737274-E573-46F8-B577-7E161159B741}"/>
              </a:ext>
            </a:extLst>
          </p:cNvPr>
          <p:cNvSpPr txBox="1">
            <a:spLocks noChangeArrowheads="1"/>
          </p:cNvSpPr>
          <p:nvPr/>
        </p:nvSpPr>
        <p:spPr bwMode="auto">
          <a:xfrm>
            <a:off x="381000" y="1066800"/>
            <a:ext cx="83820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u="sng">
                <a:solidFill>
                  <a:schemeClr val="tx1"/>
                </a:solidFill>
                <a:cs typeface="Arial" panose="020B0604020202020204" pitchFamily="34" charset="0"/>
              </a:rPr>
              <a:t>Stationäre Einweisung wegen Meningitisverdacht im März  2004</a:t>
            </a:r>
            <a:r>
              <a:rPr lang="de-DE" altLang="de-DE" sz="2000">
                <a:solidFill>
                  <a:schemeClr val="tx1"/>
                </a:solidFill>
                <a:cs typeface="Arial" panose="020B0604020202020204" pitchFamily="34" charset="0"/>
              </a:rPr>
              <a:t> </a:t>
            </a:r>
            <a:endParaRPr lang="de-DE" altLang="de-DE" sz="2000">
              <a:solidFill>
                <a:schemeClr val="tx1"/>
              </a:solidFill>
              <a:latin typeface="Courier New" panose="02070309020205020404" pitchFamily="49" charset="0"/>
              <a:cs typeface="Courier New" panose="02070309020205020404" pitchFamily="49" charset="0"/>
            </a:endParaRPr>
          </a:p>
          <a:p>
            <a:pPr>
              <a:spcBef>
                <a:spcPct val="25000"/>
              </a:spcBef>
            </a:pPr>
            <a:r>
              <a:rPr lang="de-DE" altLang="de-DE" sz="2000">
                <a:solidFill>
                  <a:schemeClr val="tx1"/>
                </a:solidFill>
                <a:cs typeface="Arial" panose="020B0604020202020204" pitchFamily="34" charset="0"/>
              </a:rPr>
              <a:t>Laborbefunde, EKG, EEG, Sonographie Abdomen HNO- und augenärztliches Konsil</a:t>
            </a:r>
            <a:r>
              <a:rPr lang="de-DE" altLang="de-DE" sz="2000">
                <a:latin typeface="Courier New" panose="02070309020205020404" pitchFamily="49" charset="0"/>
                <a:cs typeface="Courier New" panose="02070309020205020404" pitchFamily="49" charset="0"/>
              </a:rPr>
              <a:t> 	</a:t>
            </a:r>
            <a:r>
              <a:rPr lang="de-DE" altLang="de-DE" sz="2000">
                <a:solidFill>
                  <a:srgbClr val="CC0000"/>
                </a:solidFill>
                <a:cs typeface="Arial" panose="020B0604020202020204" pitchFamily="34" charset="0"/>
              </a:rPr>
              <a:t>Ohne Befund</a:t>
            </a:r>
            <a:endParaRPr lang="de-DE" altLang="de-DE" sz="2000">
              <a:solidFill>
                <a:srgbClr val="CC0000"/>
              </a:solidFill>
              <a:cs typeface="Courier New" panose="02070309020205020404" pitchFamily="49" charset="0"/>
            </a:endParaRPr>
          </a:p>
          <a:p>
            <a:pPr>
              <a:spcBef>
                <a:spcPct val="50000"/>
              </a:spcBef>
            </a:pPr>
            <a:r>
              <a:rPr lang="de-DE" altLang="de-DE" sz="2000">
                <a:solidFill>
                  <a:schemeClr val="tx1"/>
                </a:solidFill>
                <a:cs typeface="Arial" panose="020B0604020202020204" pitchFamily="34" charset="0"/>
              </a:rPr>
              <a:t>Serologisch ergab sich lediglich eine durchgemachte Yersinieninfektion. Für eine Meningitis besteht kein Anhalt , auf die LP wurde verzichtet.</a:t>
            </a:r>
            <a:r>
              <a:rPr lang="de-DE" altLang="de-DE" sz="2000">
                <a:cs typeface="Arial" panose="020B0604020202020204" pitchFamily="34" charset="0"/>
              </a:rPr>
              <a:t> 		</a:t>
            </a:r>
            <a:r>
              <a:rPr lang="de-DE" altLang="de-DE" sz="2000">
                <a:solidFill>
                  <a:srgbClr val="CC0000"/>
                </a:solidFill>
                <a:cs typeface="Arial" panose="020B0604020202020204" pitchFamily="34" charset="0"/>
              </a:rPr>
              <a:t>Keine Therapie</a:t>
            </a:r>
            <a:endParaRPr lang="de-DE" altLang="de-DE" sz="2000">
              <a:solidFill>
                <a:srgbClr val="CC0000"/>
              </a:solidFill>
              <a:cs typeface="Courier New" panose="02070309020205020404" pitchFamily="49" charset="0"/>
            </a:endParaRPr>
          </a:p>
          <a:p>
            <a:pPr>
              <a:spcBef>
                <a:spcPct val="50000"/>
              </a:spcBef>
            </a:pPr>
            <a:r>
              <a:rPr lang="de-DE" altLang="de-DE" sz="2000" u="sng">
                <a:solidFill>
                  <a:schemeClr val="tx1"/>
                </a:solidFill>
                <a:cs typeface="Arial" panose="020B0604020202020204" pitchFamily="34" charset="0"/>
              </a:rPr>
              <a:t>September 2004   HNO-ärztlich veranlasste  TE, danach weitere Symptomverstärkung</a:t>
            </a:r>
            <a:endParaRPr lang="de-DE" altLang="de-DE" sz="2000" u="sng">
              <a:solidFill>
                <a:schemeClr val="tx1"/>
              </a:solidFill>
              <a:cs typeface="Courier New" panose="02070309020205020404" pitchFamily="49" charset="0"/>
            </a:endParaRPr>
          </a:p>
          <a:p>
            <a:pPr>
              <a:spcBef>
                <a:spcPct val="50000"/>
              </a:spcBef>
            </a:pPr>
            <a:r>
              <a:rPr lang="de-DE" altLang="de-DE" sz="2000" u="sng">
                <a:solidFill>
                  <a:schemeClr val="tx1"/>
                </a:solidFill>
                <a:cs typeface="Arial" panose="020B0604020202020204" pitchFamily="34" charset="0"/>
              </a:rPr>
              <a:t>Oktober 2004  akute Bauchschmerzsymptomatik mit Appendicitisverdacht</a:t>
            </a:r>
            <a:r>
              <a:rPr lang="de-DE" altLang="de-DE" sz="2000">
                <a:solidFill>
                  <a:schemeClr val="tx1"/>
                </a:solidFill>
                <a:cs typeface="Arial" panose="020B0604020202020204" pitchFamily="34" charset="0"/>
              </a:rPr>
              <a:t> </a:t>
            </a:r>
            <a:endParaRPr lang="de-DE" altLang="de-DE" sz="2000">
              <a:solidFill>
                <a:schemeClr val="tx1"/>
              </a:solidFill>
              <a:latin typeface="Courier New" panose="02070309020205020404" pitchFamily="49" charset="0"/>
              <a:cs typeface="Courier New" panose="02070309020205020404" pitchFamily="49" charset="0"/>
            </a:endParaRPr>
          </a:p>
          <a:p>
            <a:pPr>
              <a:spcBef>
                <a:spcPct val="25000"/>
              </a:spcBef>
            </a:pPr>
            <a:r>
              <a:rPr lang="de-DE" altLang="de-DE" sz="2000">
                <a:solidFill>
                  <a:schemeClr val="tx1"/>
                </a:solidFill>
                <a:cs typeface="Arial" panose="020B0604020202020204" pitchFamily="34" charset="0"/>
              </a:rPr>
              <a:t>Überweisung zum Kinderchirurgen und Einweisung in die kinderchirurgische Klinik:</a:t>
            </a:r>
            <a:endParaRPr lang="de-DE" altLang="de-DE" sz="2000">
              <a:solidFill>
                <a:schemeClr val="tx1"/>
              </a:solidFill>
              <a:latin typeface="Courier New" panose="02070309020205020404" pitchFamily="49" charset="0"/>
              <a:cs typeface="Courier New" panose="02070309020205020404" pitchFamily="49" charset="0"/>
            </a:endParaRPr>
          </a:p>
          <a:p>
            <a:pPr>
              <a:spcBef>
                <a:spcPct val="25000"/>
              </a:spcBef>
            </a:pPr>
            <a:r>
              <a:rPr lang="de-DE" altLang="de-DE" sz="2000">
                <a:solidFill>
                  <a:schemeClr val="tx1"/>
                </a:solidFill>
                <a:cs typeface="Arial" panose="020B0604020202020204" pitchFamily="34" charset="0"/>
              </a:rPr>
              <a:t>Befunde im Normbereich</a:t>
            </a:r>
            <a:endParaRPr lang="de-DE" altLang="de-DE" sz="2000">
              <a:solidFill>
                <a:schemeClr val="tx1"/>
              </a:solidFill>
              <a:latin typeface="Courier New" panose="02070309020205020404" pitchFamily="49" charset="0"/>
              <a:cs typeface="Courier New" panose="02070309020205020404" pitchFamily="49" charset="0"/>
            </a:endParaRPr>
          </a:p>
          <a:p>
            <a:pPr>
              <a:spcBef>
                <a:spcPct val="25000"/>
              </a:spcBef>
            </a:pPr>
            <a:r>
              <a:rPr lang="de-DE" altLang="de-DE" sz="2000">
                <a:solidFill>
                  <a:srgbClr val="CC0000"/>
                </a:solidFill>
                <a:cs typeface="Arial" panose="020B0604020202020204" pitchFamily="34" charset="0"/>
              </a:rPr>
              <a:t>Kein Anhalt für Appendicitis, </a:t>
            </a:r>
            <a:r>
              <a:rPr lang="de-DE" altLang="de-DE" sz="2000">
                <a:solidFill>
                  <a:srgbClr val="CC0000"/>
                </a:solidFill>
                <a:cs typeface="Times New Roman" panose="02020603050405020304" pitchFamily="18" charset="0"/>
              </a:rPr>
              <a:t>Entlassung</a:t>
            </a:r>
            <a:r>
              <a:rPr lang="de-AT" altLang="de-DE" sz="200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C99B"/>
        </a:solidFill>
        <a:effectLst/>
      </p:bgPr>
    </p:bg>
    <p:spTree>
      <p:nvGrpSpPr>
        <p:cNvPr id="1" name=""/>
        <p:cNvGrpSpPr/>
        <p:nvPr/>
      </p:nvGrpSpPr>
      <p:grpSpPr>
        <a:xfrm>
          <a:off x="0" y="0"/>
          <a:ext cx="0" cy="0"/>
          <a:chOff x="0" y="0"/>
          <a:chExt cx="0" cy="0"/>
        </a:xfrm>
      </p:grpSpPr>
      <p:sp>
        <p:nvSpPr>
          <p:cNvPr id="7" name="Foliennummernplatzhalter 3">
            <a:extLst>
              <a:ext uri="{FF2B5EF4-FFF2-40B4-BE49-F238E27FC236}">
                <a16:creationId xmlns:a16="http://schemas.microsoft.com/office/drawing/2014/main" id="{C27291EC-CA07-41C5-8E6F-D1A92D323C34}"/>
              </a:ext>
            </a:extLst>
          </p:cNvPr>
          <p:cNvSpPr>
            <a:spLocks noGrp="1"/>
          </p:cNvSpPr>
          <p:nvPr>
            <p:ph type="sldNum" sz="quarter" idx="12"/>
          </p:nvPr>
        </p:nvSpPr>
        <p:spPr/>
        <p:txBody>
          <a:bodyPr/>
          <a:lstStyle/>
          <a:p>
            <a:fld id="{44E39EC6-389E-4405-ADE8-E1BF181B5873}" type="slidenum">
              <a:rPr lang="de-AT" altLang="de-DE"/>
              <a:pPr/>
              <a:t>3</a:t>
            </a:fld>
            <a:endParaRPr lang="de-AT" altLang="de-DE"/>
          </a:p>
        </p:txBody>
      </p:sp>
      <p:sp>
        <p:nvSpPr>
          <p:cNvPr id="2051" name="Text Box 3">
            <a:extLst>
              <a:ext uri="{FF2B5EF4-FFF2-40B4-BE49-F238E27FC236}">
                <a16:creationId xmlns:a16="http://schemas.microsoft.com/office/drawing/2014/main" id="{714E8A0D-C390-412B-8350-A9828A443BB4}"/>
              </a:ext>
            </a:extLst>
          </p:cNvPr>
          <p:cNvSpPr txBox="1">
            <a:spLocks noChangeArrowheads="1"/>
          </p:cNvSpPr>
          <p:nvPr/>
        </p:nvSpPr>
        <p:spPr bwMode="auto">
          <a:xfrm>
            <a:off x="5791200" y="609600"/>
            <a:ext cx="3352800"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75000"/>
              </a:lnSpc>
              <a:spcBef>
                <a:spcPct val="50000"/>
              </a:spcBef>
            </a:pPr>
            <a:r>
              <a:rPr lang="de-AT" altLang="de-DE" sz="2800" i="1">
                <a:solidFill>
                  <a:schemeClr val="tx1"/>
                </a:solidFill>
                <a:latin typeface="Times New Roman" panose="02020603050405020304" pitchFamily="18" charset="0"/>
              </a:rPr>
              <a:t>„Einem Kind würde nie einfallen,        dass es auch für Menschen regnet, die nichts Schlimmes getan haben.“</a:t>
            </a:r>
          </a:p>
        </p:txBody>
      </p:sp>
      <p:pic>
        <p:nvPicPr>
          <p:cNvPr id="2052" name="Picture 4">
            <a:extLst>
              <a:ext uri="{FF2B5EF4-FFF2-40B4-BE49-F238E27FC236}">
                <a16:creationId xmlns:a16="http://schemas.microsoft.com/office/drawing/2014/main" id="{64F57964-88B1-4759-B61B-785B4313B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83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Rectangle 5">
            <a:extLst>
              <a:ext uri="{FF2B5EF4-FFF2-40B4-BE49-F238E27FC236}">
                <a16:creationId xmlns:a16="http://schemas.microsoft.com/office/drawing/2014/main" id="{AC5C089C-B510-4B9E-BA40-13948A1E5038}"/>
              </a:ext>
            </a:extLst>
          </p:cNvPr>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b="0">
              <a:solidFill>
                <a:schemeClr val="tx2"/>
              </a:solidFill>
              <a:latin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3A98C1ED-C474-447D-98E4-B15B4900A5C9}"/>
              </a:ext>
            </a:extLst>
          </p:cNvPr>
          <p:cNvSpPr>
            <a:spLocks noGrp="1"/>
          </p:cNvSpPr>
          <p:nvPr>
            <p:ph type="sldNum" sz="quarter" idx="12"/>
          </p:nvPr>
        </p:nvSpPr>
        <p:spPr/>
        <p:txBody>
          <a:bodyPr/>
          <a:lstStyle/>
          <a:p>
            <a:fld id="{02C3E30F-900F-41B0-A707-11B1932A5C60}" type="slidenum">
              <a:rPr lang="de-AT" altLang="de-DE"/>
              <a:pPr/>
              <a:t>30</a:t>
            </a:fld>
            <a:endParaRPr lang="de-AT" altLang="de-DE"/>
          </a:p>
        </p:txBody>
      </p:sp>
      <p:sp>
        <p:nvSpPr>
          <p:cNvPr id="53250" name="Text Box 2">
            <a:extLst>
              <a:ext uri="{FF2B5EF4-FFF2-40B4-BE49-F238E27FC236}">
                <a16:creationId xmlns:a16="http://schemas.microsoft.com/office/drawing/2014/main" id="{9B0D76E9-6DE9-4FE3-946A-E1E5EE21A0CD}"/>
              </a:ext>
            </a:extLst>
          </p:cNvPr>
          <p:cNvSpPr txBox="1">
            <a:spLocks noChangeArrowheads="1"/>
          </p:cNvSpPr>
          <p:nvPr/>
        </p:nvSpPr>
        <p:spPr bwMode="auto">
          <a:xfrm>
            <a:off x="381000" y="825500"/>
            <a:ext cx="8382000" cy="552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a:solidFill>
                  <a:srgbClr val="CC0000"/>
                </a:solidFill>
                <a:cs typeface="Arial" panose="020B0604020202020204" pitchFamily="34" charset="0"/>
              </a:rPr>
              <a:t>Symptomatik</a:t>
            </a:r>
            <a:endParaRPr lang="de-DE" altLang="de-DE">
              <a:solidFill>
                <a:srgbClr val="CC0000"/>
              </a:solidFill>
              <a:cs typeface="Times New Roman" panose="02020603050405020304" pitchFamily="18" charset="0"/>
            </a:endParaRPr>
          </a:p>
          <a:p>
            <a:pPr>
              <a:spcBef>
                <a:spcPct val="50000"/>
              </a:spcBef>
            </a:pPr>
            <a:r>
              <a:rPr lang="de-DE" altLang="de-DE" sz="2200">
                <a:solidFill>
                  <a:schemeClr val="tx1"/>
                </a:solidFill>
                <a:cs typeface="Arial" panose="020B0604020202020204" pitchFamily="34" charset="0"/>
              </a:rPr>
              <a:t>Zeckenstich nicht erinnerlich, Insektenstiche jeden Sommer, häufig mit Insektizidallergie.</a:t>
            </a:r>
            <a:endParaRPr lang="de-DE" altLang="de-DE" sz="2200">
              <a:solidFill>
                <a:schemeClr val="tx1"/>
              </a:solidFill>
              <a:cs typeface="Times New Roman" panose="02020603050405020304" pitchFamily="18" charset="0"/>
            </a:endParaRPr>
          </a:p>
          <a:p>
            <a:pPr>
              <a:spcBef>
                <a:spcPct val="50000"/>
              </a:spcBef>
            </a:pPr>
            <a:r>
              <a:rPr lang="de-DE" altLang="de-DE" sz="2200">
                <a:solidFill>
                  <a:schemeClr val="tx1"/>
                </a:solidFill>
                <a:cs typeface="Arial" panose="020B0604020202020204" pitchFamily="34" charset="0"/>
              </a:rPr>
              <a:t>Weitere Symptome in Schüben wechselnd und wiederkehrend:</a:t>
            </a:r>
            <a:endParaRPr lang="de-DE" altLang="de-DE" sz="2200">
              <a:solidFill>
                <a:schemeClr val="tx1"/>
              </a:solidFill>
              <a:cs typeface="Times New Roman" panose="02020603050405020304" pitchFamily="18" charset="0"/>
            </a:endParaRPr>
          </a:p>
          <a:p>
            <a:pPr>
              <a:spcBef>
                <a:spcPct val="50000"/>
              </a:spcBef>
            </a:pPr>
            <a:r>
              <a:rPr lang="de-DE" altLang="de-DE" sz="2200">
                <a:solidFill>
                  <a:schemeClr val="tx1"/>
                </a:solidFill>
                <a:cs typeface="Arial" panose="020B0604020202020204" pitchFamily="34" charset="0"/>
              </a:rPr>
              <a:t>Fieber bis 40° C, Gliederschmerzen, extreme Müdigkeit, Muskel- und Gelenkschmerzen verschiedener Lokalisation, Schmerzen im Brustkorb, Husten, Lymphknotenschwellun-gen, Bauchschmerzen, Blasenfunktionsstörungen, Kopf-schmerzen, Gleichgewichtsstörungen, motorische Ausfälle, Denkschwierigkeiten, Konzentrationsschwäche, Stimmungs-labilität, depressive Phasen, Muskellähmungen an Armen und Beinen.</a:t>
            </a:r>
            <a:endParaRPr lang="de-DE" altLang="de-DE" sz="2200">
              <a:solidFill>
                <a:schemeClr val="tx1"/>
              </a:solidFill>
              <a:cs typeface="Times New Roman" panose="02020603050405020304" pitchFamily="18" charset="0"/>
            </a:endParaRPr>
          </a:p>
          <a:p>
            <a:pPr algn="ctr">
              <a:spcBef>
                <a:spcPct val="50000"/>
              </a:spcBef>
            </a:pPr>
            <a:r>
              <a:rPr lang="de-DE" altLang="de-DE" sz="2200">
                <a:solidFill>
                  <a:srgbClr val="CC0000"/>
                </a:solidFill>
                <a:cs typeface="Times New Roman" panose="02020603050405020304" pitchFamily="18" charset="0"/>
              </a:rPr>
              <a:t>Mit progredienter Verschlechterung</a:t>
            </a:r>
            <a:r>
              <a:rPr lang="de-AT" altLang="de-DE"/>
              <a:t> </a:t>
            </a:r>
          </a:p>
        </p:txBody>
      </p:sp>
      <p:sp>
        <p:nvSpPr>
          <p:cNvPr id="53251" name="Text Box 3">
            <a:extLst>
              <a:ext uri="{FF2B5EF4-FFF2-40B4-BE49-F238E27FC236}">
                <a16:creationId xmlns:a16="http://schemas.microsoft.com/office/drawing/2014/main" id="{D07CCFE6-30BB-47C9-BAD6-087571B0CC5A}"/>
              </a:ext>
            </a:extLst>
          </p:cNvPr>
          <p:cNvSpPr txBox="1">
            <a:spLocks noChangeArrowheads="1"/>
          </p:cNvSpPr>
          <p:nvPr/>
        </p:nvSpPr>
        <p:spPr bwMode="auto">
          <a:xfrm>
            <a:off x="75438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FFFF99"/>
            </a:gs>
            <a:gs pos="100000">
              <a:srgbClr val="6699FF"/>
            </a:gs>
          </a:gsLst>
          <a:lin ang="2700000" scaled="1"/>
        </a:gradFill>
        <a:effectLst/>
      </p:bgPr>
    </p:bg>
    <p:spTree>
      <p:nvGrpSpPr>
        <p:cNvPr id="1" name=""/>
        <p:cNvGrpSpPr/>
        <p:nvPr/>
      </p:nvGrpSpPr>
      <p:grpSpPr>
        <a:xfrm>
          <a:off x="0" y="0"/>
          <a:ext cx="0" cy="0"/>
          <a:chOff x="0" y="0"/>
          <a:chExt cx="0" cy="0"/>
        </a:xfrm>
      </p:grpSpPr>
      <p:sp>
        <p:nvSpPr>
          <p:cNvPr id="8" name="Foliennummernplatzhalter 3">
            <a:extLst>
              <a:ext uri="{FF2B5EF4-FFF2-40B4-BE49-F238E27FC236}">
                <a16:creationId xmlns:a16="http://schemas.microsoft.com/office/drawing/2014/main" id="{6D1F197B-EF1F-4CA8-AC6A-4E610C9F3171}"/>
              </a:ext>
            </a:extLst>
          </p:cNvPr>
          <p:cNvSpPr>
            <a:spLocks noGrp="1"/>
          </p:cNvSpPr>
          <p:nvPr>
            <p:ph type="sldNum" sz="quarter" idx="12"/>
          </p:nvPr>
        </p:nvSpPr>
        <p:spPr/>
        <p:txBody>
          <a:bodyPr/>
          <a:lstStyle/>
          <a:p>
            <a:fld id="{84300CA8-B0D7-4DAA-B551-F8C60A032BF5}" type="slidenum">
              <a:rPr lang="de-AT" altLang="de-DE"/>
              <a:pPr/>
              <a:t>31</a:t>
            </a:fld>
            <a:endParaRPr lang="de-AT" altLang="de-DE"/>
          </a:p>
        </p:txBody>
      </p:sp>
      <p:sp>
        <p:nvSpPr>
          <p:cNvPr id="24578" name="Text Box 2">
            <a:extLst>
              <a:ext uri="{FF2B5EF4-FFF2-40B4-BE49-F238E27FC236}">
                <a16:creationId xmlns:a16="http://schemas.microsoft.com/office/drawing/2014/main" id="{D4A4CEC1-3000-45F2-AB78-EC41352AAA78}"/>
              </a:ext>
            </a:extLst>
          </p:cNvPr>
          <p:cNvSpPr txBox="1">
            <a:spLocks noChangeArrowheads="1"/>
          </p:cNvSpPr>
          <p:nvPr/>
        </p:nvSpPr>
        <p:spPr bwMode="auto">
          <a:xfrm>
            <a:off x="381000" y="528638"/>
            <a:ext cx="838200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75000"/>
              </a:lnSpc>
              <a:spcBef>
                <a:spcPct val="50000"/>
              </a:spcBef>
            </a:pPr>
            <a:r>
              <a:rPr lang="de-AT" altLang="de-DE" sz="2800">
                <a:solidFill>
                  <a:srgbClr val="CC0000"/>
                </a:solidFill>
                <a:latin typeface="Arial" panose="020B0604020202020204" pitchFamily="34" charset="0"/>
              </a:rPr>
              <a:t>Befund vom 23.12.04</a:t>
            </a:r>
          </a:p>
          <a:p>
            <a:pPr algn="ctr">
              <a:lnSpc>
                <a:spcPct val="75000"/>
              </a:lnSpc>
              <a:spcBef>
                <a:spcPct val="50000"/>
              </a:spcBef>
            </a:pPr>
            <a:r>
              <a:rPr lang="de-AT" altLang="de-DE" b="0">
                <a:solidFill>
                  <a:srgbClr val="003399"/>
                </a:solidFill>
                <a:latin typeface="Arial" panose="020B0604020202020204" pitchFamily="34" charset="0"/>
              </a:rPr>
              <a:t>					          		 </a:t>
            </a:r>
            <a:r>
              <a:rPr lang="de-AT" altLang="de-DE" sz="2000">
                <a:latin typeface="Arial" panose="020B0604020202020204" pitchFamily="34" charset="0"/>
              </a:rPr>
              <a:t>Normalwert</a:t>
            </a:r>
          </a:p>
          <a:p>
            <a:pPr>
              <a:lnSpc>
                <a:spcPct val="50000"/>
              </a:lnSpc>
              <a:spcBef>
                <a:spcPct val="50000"/>
              </a:spcBef>
            </a:pPr>
            <a:r>
              <a:rPr lang="de-AT" altLang="de-DE">
                <a:latin typeface="Arial" panose="020B0604020202020204" pitchFamily="34" charset="0"/>
              </a:rPr>
              <a:t>Borrelia burgdorferi  IgG – AK (IFT)     1:512    &lt; 1:64</a:t>
            </a:r>
          </a:p>
          <a:p>
            <a:pPr>
              <a:lnSpc>
                <a:spcPct val="50000"/>
              </a:lnSpc>
              <a:spcBef>
                <a:spcPct val="50000"/>
              </a:spcBef>
            </a:pPr>
            <a:r>
              <a:rPr lang="de-AT" altLang="de-DE">
                <a:latin typeface="Arial" panose="020B0604020202020204" pitchFamily="34" charset="0"/>
              </a:rPr>
              <a:t>Borrelia burgdorferi  IgM – AK (IFT)     1: 16     &lt; 1:32</a:t>
            </a:r>
          </a:p>
          <a:p>
            <a:pPr>
              <a:spcBef>
                <a:spcPct val="50000"/>
              </a:spcBef>
            </a:pPr>
            <a:r>
              <a:rPr lang="de-AT" altLang="de-DE">
                <a:latin typeface="Arial" panose="020B0604020202020204" pitchFamily="34" charset="0"/>
              </a:rPr>
              <a:t>IgG AK Westernblot	75   60   41   29</a:t>
            </a:r>
          </a:p>
          <a:p>
            <a:r>
              <a:rPr lang="de-AT" altLang="de-DE">
                <a:latin typeface="Arial" panose="020B0604020202020204" pitchFamily="34" charset="0"/>
              </a:rPr>
              <a:t>Triple Blot </a:t>
            </a:r>
            <a:r>
              <a:rPr lang="de-AT" altLang="de-DE" sz="2000">
                <a:latin typeface="Arial" panose="020B0604020202020204" pitchFamily="34" charset="0"/>
              </a:rPr>
              <a:t>(zusätzliches Antigen B. garinii)  </a:t>
            </a:r>
            <a:r>
              <a:rPr lang="de-AT" altLang="de-DE">
                <a:latin typeface="Arial" panose="020B0604020202020204" pitchFamily="34" charset="0"/>
              </a:rPr>
              <a:t>(75)  39  (31)  19</a:t>
            </a:r>
          </a:p>
          <a:p>
            <a:pPr>
              <a:spcBef>
                <a:spcPct val="50000"/>
              </a:spcBef>
            </a:pPr>
            <a:r>
              <a:rPr lang="de-AT" altLang="de-DE">
                <a:latin typeface="Arial" panose="020B0604020202020204" pitchFamily="34" charset="0"/>
              </a:rPr>
              <a:t>IgM AK Westernblot	30     22</a:t>
            </a:r>
          </a:p>
          <a:p>
            <a:r>
              <a:rPr lang="de-AT" altLang="de-DE">
                <a:latin typeface="Arial" panose="020B0604020202020204" pitchFamily="34" charset="0"/>
              </a:rPr>
              <a:t>Triple Blot </a:t>
            </a:r>
            <a:r>
              <a:rPr lang="de-AT" altLang="de-DE" sz="2000">
                <a:latin typeface="Arial" panose="020B0604020202020204" pitchFamily="34" charset="0"/>
              </a:rPr>
              <a:t>(zusätzliches Antigen B. garinii)  </a:t>
            </a:r>
            <a:r>
              <a:rPr lang="de-AT" altLang="de-DE">
                <a:latin typeface="Arial" panose="020B0604020202020204" pitchFamily="34" charset="0"/>
              </a:rPr>
              <a:t>41  39  (21)</a:t>
            </a:r>
          </a:p>
          <a:p>
            <a:pPr>
              <a:spcBef>
                <a:spcPct val="50000"/>
              </a:spcBef>
            </a:pPr>
            <a:r>
              <a:rPr lang="de-AT" altLang="de-DE">
                <a:latin typeface="Arial" panose="020B0604020202020204" pitchFamily="34" charset="0"/>
              </a:rPr>
              <a:t>    Bartonella haenselae</a:t>
            </a:r>
          </a:p>
          <a:p>
            <a:pPr>
              <a:lnSpc>
                <a:spcPct val="50000"/>
              </a:lnSpc>
              <a:spcBef>
                <a:spcPct val="50000"/>
              </a:spcBef>
            </a:pPr>
            <a:r>
              <a:rPr lang="de-AT" altLang="de-DE">
                <a:latin typeface="Arial" panose="020B0604020202020204" pitchFamily="34" charset="0"/>
              </a:rPr>
              <a:t>    Bartonella quintana</a:t>
            </a:r>
          </a:p>
          <a:p>
            <a:pPr>
              <a:lnSpc>
                <a:spcPct val="50000"/>
              </a:lnSpc>
              <a:spcBef>
                <a:spcPct val="50000"/>
              </a:spcBef>
            </a:pPr>
            <a:r>
              <a:rPr lang="de-AT" altLang="de-DE">
                <a:latin typeface="Arial" panose="020B0604020202020204" pitchFamily="34" charset="0"/>
              </a:rPr>
              <a:t>		 </a:t>
            </a:r>
            <a:r>
              <a:rPr lang="de-AT" altLang="de-DE" sz="2000">
                <a:latin typeface="Arial" panose="020B0604020202020204" pitchFamily="34" charset="0"/>
              </a:rPr>
              <a:t>Hinweis auf mögliche frische Infektion</a:t>
            </a:r>
            <a:endParaRPr lang="de-AT" altLang="de-DE">
              <a:latin typeface="Arial" panose="020B0604020202020204" pitchFamily="34" charset="0"/>
            </a:endParaRPr>
          </a:p>
          <a:p>
            <a:pPr>
              <a:spcBef>
                <a:spcPct val="50000"/>
              </a:spcBef>
            </a:pPr>
            <a:r>
              <a:rPr lang="de-AT" altLang="de-DE">
                <a:latin typeface="Arial" panose="020B0604020202020204" pitchFamily="34" charset="0"/>
              </a:rPr>
              <a:t>Babesia microti IgG – AK (IFT)     	 1: 64        &lt; 1:32</a:t>
            </a:r>
          </a:p>
          <a:p>
            <a:pPr>
              <a:lnSpc>
                <a:spcPct val="50000"/>
              </a:lnSpc>
              <a:spcBef>
                <a:spcPct val="50000"/>
              </a:spcBef>
            </a:pPr>
            <a:r>
              <a:rPr lang="de-AT" altLang="de-DE">
                <a:latin typeface="Arial" panose="020B0604020202020204" pitchFamily="34" charset="0"/>
              </a:rPr>
              <a:t>		        IgM – AK (IFT)            1: 20        &lt; 1:20</a:t>
            </a:r>
          </a:p>
          <a:p>
            <a:pPr>
              <a:lnSpc>
                <a:spcPct val="50000"/>
              </a:lnSpc>
              <a:spcBef>
                <a:spcPct val="50000"/>
              </a:spcBef>
            </a:pPr>
            <a:r>
              <a:rPr lang="de-AT" altLang="de-DE">
                <a:latin typeface="Arial" panose="020B0604020202020204" pitchFamily="34" charset="0"/>
              </a:rPr>
              <a:t>Rickettsia mooseri, R. typhi, grenzwertige IgG Titer</a:t>
            </a:r>
            <a:endParaRPr lang="de-AT" altLang="de-DE" sz="2000">
              <a:latin typeface="Arial" panose="020B0604020202020204" pitchFamily="34" charset="0"/>
            </a:endParaRPr>
          </a:p>
        </p:txBody>
      </p:sp>
      <p:sp>
        <p:nvSpPr>
          <p:cNvPr id="24579" name="Text Box 3">
            <a:extLst>
              <a:ext uri="{FF2B5EF4-FFF2-40B4-BE49-F238E27FC236}">
                <a16:creationId xmlns:a16="http://schemas.microsoft.com/office/drawing/2014/main" id="{B63F3016-472E-446F-9CB7-BA16B6650F41}"/>
              </a:ext>
            </a:extLst>
          </p:cNvPr>
          <p:cNvSpPr txBox="1">
            <a:spLocks noChangeArrowheads="1"/>
          </p:cNvSpPr>
          <p:nvPr/>
        </p:nvSpPr>
        <p:spPr bwMode="auto">
          <a:xfrm>
            <a:off x="7543800" y="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24580" name="Text Box 4">
            <a:extLst>
              <a:ext uri="{FF2B5EF4-FFF2-40B4-BE49-F238E27FC236}">
                <a16:creationId xmlns:a16="http://schemas.microsoft.com/office/drawing/2014/main" id="{479C8770-8A72-4AD8-9E15-3D6B825E7FC4}"/>
              </a:ext>
            </a:extLst>
          </p:cNvPr>
          <p:cNvSpPr txBox="1">
            <a:spLocks noChangeArrowheads="1"/>
          </p:cNvSpPr>
          <p:nvPr/>
        </p:nvSpPr>
        <p:spPr bwMode="auto">
          <a:xfrm>
            <a:off x="4191000" y="4191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24581" name="Text Box 5">
            <a:extLst>
              <a:ext uri="{FF2B5EF4-FFF2-40B4-BE49-F238E27FC236}">
                <a16:creationId xmlns:a16="http://schemas.microsoft.com/office/drawing/2014/main" id="{162DF071-E47B-4DAE-B31A-D9FF53DB7315}"/>
              </a:ext>
            </a:extLst>
          </p:cNvPr>
          <p:cNvSpPr txBox="1">
            <a:spLocks noChangeArrowheads="1"/>
          </p:cNvSpPr>
          <p:nvPr/>
        </p:nvSpPr>
        <p:spPr bwMode="auto">
          <a:xfrm>
            <a:off x="4343400" y="41910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a:t>grenzwertige IgM IFT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EAE"/>
        </a:soli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9AB7D5D3-C907-430E-AFC8-02C5C4CA26FD}"/>
              </a:ext>
            </a:extLst>
          </p:cNvPr>
          <p:cNvSpPr>
            <a:spLocks noGrp="1"/>
          </p:cNvSpPr>
          <p:nvPr>
            <p:ph type="sldNum" sz="quarter" idx="12"/>
          </p:nvPr>
        </p:nvSpPr>
        <p:spPr/>
        <p:txBody>
          <a:bodyPr/>
          <a:lstStyle/>
          <a:p>
            <a:fld id="{DCDD8A7A-9C40-4B04-A0F0-978418E92320}" type="slidenum">
              <a:rPr lang="de-AT" altLang="de-DE"/>
              <a:pPr/>
              <a:t>32</a:t>
            </a:fld>
            <a:endParaRPr lang="de-AT" altLang="de-DE"/>
          </a:p>
        </p:txBody>
      </p:sp>
      <p:sp>
        <p:nvSpPr>
          <p:cNvPr id="54274" name="Text Box 2">
            <a:extLst>
              <a:ext uri="{FF2B5EF4-FFF2-40B4-BE49-F238E27FC236}">
                <a16:creationId xmlns:a16="http://schemas.microsoft.com/office/drawing/2014/main" id="{B357425E-1770-4488-B848-05BF11F41AEA}"/>
              </a:ext>
            </a:extLst>
          </p:cNvPr>
          <p:cNvSpPr txBox="1">
            <a:spLocks noChangeArrowheads="1"/>
          </p:cNvSpPr>
          <p:nvPr/>
        </p:nvSpPr>
        <p:spPr bwMode="auto">
          <a:xfrm>
            <a:off x="342900" y="4876800"/>
            <a:ext cx="8458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i="1">
                <a:solidFill>
                  <a:srgbClr val="000000"/>
                </a:solidFill>
                <a:latin typeface="Times New Roman" panose="02020603050405020304" pitchFamily="18" charset="0"/>
              </a:rPr>
              <a:t>Babesia microti im Blutausstrich. Babesien sind den Malariaerregern verwandte Blutparasiten, die typischerweise eine doppelt birnenförmige Gestalt aufweisen. Sie kommen vor allem bei verschiedenen Säugetieren (Widerkäuern, Nagern</a:t>
            </a:r>
            <a:r>
              <a:rPr lang="de-DE" altLang="de-DE" sz="2000" i="1" baseline="-25000">
                <a:solidFill>
                  <a:srgbClr val="000000"/>
                </a:solidFill>
                <a:latin typeface="Times New Roman" panose="02020603050405020304" pitchFamily="18" charset="0"/>
              </a:rPr>
              <a:t>f</a:t>
            </a:r>
            <a:r>
              <a:rPr lang="de-DE" altLang="de-DE" sz="2000" i="1">
                <a:solidFill>
                  <a:srgbClr val="000000"/>
                </a:solidFill>
                <a:latin typeface="Times New Roman" panose="02020603050405020304" pitchFamily="18" charset="0"/>
              </a:rPr>
              <a:t> Hunden, Pferden u.a.) vor, können aber auch Menschen infizieren. </a:t>
            </a:r>
            <a:r>
              <a:rPr lang="de-DE" altLang="de-DE" sz="2000">
                <a:solidFill>
                  <a:srgbClr val="000000"/>
                </a:solidFill>
                <a:latin typeface="Times New Roman" panose="02020603050405020304" pitchFamily="18" charset="0"/>
              </a:rPr>
              <a:t>Mehlhorn, Univ. Düsseldorf</a:t>
            </a:r>
            <a:endParaRPr lang="de-AT" altLang="de-DE" sz="2000">
              <a:solidFill>
                <a:srgbClr val="000000"/>
              </a:solidFill>
              <a:latin typeface="Times New Roman" panose="02020603050405020304" pitchFamily="18" charset="0"/>
            </a:endParaRPr>
          </a:p>
        </p:txBody>
      </p:sp>
      <p:pic>
        <p:nvPicPr>
          <p:cNvPr id="54275" name="Picture 3">
            <a:extLst>
              <a:ext uri="{FF2B5EF4-FFF2-40B4-BE49-F238E27FC236}">
                <a16:creationId xmlns:a16="http://schemas.microsoft.com/office/drawing/2014/main" id="{5A4D3C5A-7701-46DE-A852-B27C183C52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381000"/>
            <a:ext cx="5046663" cy="428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FFFF99"/>
            </a:gs>
            <a:gs pos="100000">
              <a:srgbClr val="6699FF"/>
            </a:gs>
          </a:gsLst>
          <a:lin ang="2700000" scaled="1"/>
        </a:gradFill>
        <a:effectLst/>
      </p:bgPr>
    </p:bg>
    <p:spTree>
      <p:nvGrpSpPr>
        <p:cNvPr id="1" name=""/>
        <p:cNvGrpSpPr/>
        <p:nvPr/>
      </p:nvGrpSpPr>
      <p:grpSpPr>
        <a:xfrm>
          <a:off x="0" y="0"/>
          <a:ext cx="0" cy="0"/>
          <a:chOff x="0" y="0"/>
          <a:chExt cx="0" cy="0"/>
        </a:xfrm>
      </p:grpSpPr>
      <p:sp>
        <p:nvSpPr>
          <p:cNvPr id="10" name="Foliennummernplatzhalter 3">
            <a:extLst>
              <a:ext uri="{FF2B5EF4-FFF2-40B4-BE49-F238E27FC236}">
                <a16:creationId xmlns:a16="http://schemas.microsoft.com/office/drawing/2014/main" id="{24BD42CF-6062-4A0E-B0EE-316F3B63E110}"/>
              </a:ext>
            </a:extLst>
          </p:cNvPr>
          <p:cNvSpPr>
            <a:spLocks noGrp="1"/>
          </p:cNvSpPr>
          <p:nvPr>
            <p:ph type="sldNum" sz="quarter" idx="12"/>
          </p:nvPr>
        </p:nvSpPr>
        <p:spPr/>
        <p:txBody>
          <a:bodyPr/>
          <a:lstStyle/>
          <a:p>
            <a:fld id="{359F7AEE-3961-4DF9-8622-AA1372D30683}" type="slidenum">
              <a:rPr lang="de-AT" altLang="de-DE"/>
              <a:pPr/>
              <a:t>33</a:t>
            </a:fld>
            <a:endParaRPr lang="de-AT" altLang="de-DE"/>
          </a:p>
        </p:txBody>
      </p:sp>
      <p:sp>
        <p:nvSpPr>
          <p:cNvPr id="26626" name="Text Box 2">
            <a:extLst>
              <a:ext uri="{FF2B5EF4-FFF2-40B4-BE49-F238E27FC236}">
                <a16:creationId xmlns:a16="http://schemas.microsoft.com/office/drawing/2014/main" id="{6068FD5E-7486-46C8-B808-B197177F781A}"/>
              </a:ext>
            </a:extLst>
          </p:cNvPr>
          <p:cNvSpPr txBox="1">
            <a:spLocks noChangeArrowheads="1"/>
          </p:cNvSpPr>
          <p:nvPr/>
        </p:nvSpPr>
        <p:spPr bwMode="auto">
          <a:xfrm>
            <a:off x="381000" y="427038"/>
            <a:ext cx="8382000" cy="600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75000"/>
              </a:lnSpc>
              <a:spcBef>
                <a:spcPct val="50000"/>
              </a:spcBef>
            </a:pPr>
            <a:r>
              <a:rPr lang="de-AT" altLang="de-DE" sz="2800">
                <a:solidFill>
                  <a:srgbClr val="CC0000"/>
                </a:solidFill>
                <a:latin typeface="Arial" panose="020B0604020202020204" pitchFamily="34" charset="0"/>
              </a:rPr>
              <a:t>Befund vom 23.12.04</a:t>
            </a:r>
            <a:endParaRPr lang="de-AT" altLang="de-DE">
              <a:solidFill>
                <a:srgbClr val="003399"/>
              </a:solidFill>
              <a:latin typeface="Arial" panose="020B0604020202020204" pitchFamily="34" charset="0"/>
            </a:endParaRPr>
          </a:p>
          <a:p>
            <a:pPr>
              <a:lnSpc>
                <a:spcPct val="75000"/>
              </a:lnSpc>
              <a:spcBef>
                <a:spcPct val="50000"/>
              </a:spcBef>
            </a:pPr>
            <a:r>
              <a:rPr lang="de-AT" altLang="de-DE" sz="2000">
                <a:latin typeface="Arial" panose="020B0604020202020204" pitchFamily="34" charset="0"/>
              </a:rPr>
              <a:t>Varizella zoster  IgG AK    		deutlich erhöht</a:t>
            </a:r>
          </a:p>
          <a:p>
            <a:pPr>
              <a:lnSpc>
                <a:spcPct val="50000"/>
              </a:lnSpc>
              <a:spcBef>
                <a:spcPct val="50000"/>
              </a:spcBef>
            </a:pPr>
            <a:r>
              <a:rPr lang="de-AT" altLang="de-DE" sz="2000">
                <a:latin typeface="Arial" panose="020B0604020202020204" pitchFamily="34" charset="0"/>
              </a:rPr>
              <a:t>EBV Viruskapsidantigen IgG 	deutlich erhöht</a:t>
            </a:r>
          </a:p>
          <a:p>
            <a:pPr>
              <a:lnSpc>
                <a:spcPct val="50000"/>
              </a:lnSpc>
              <a:spcBef>
                <a:spcPct val="50000"/>
              </a:spcBef>
            </a:pPr>
            <a:r>
              <a:rPr lang="de-AT" altLang="de-DE" sz="2000">
                <a:latin typeface="Arial" panose="020B0604020202020204" pitchFamily="34" charset="0"/>
              </a:rPr>
              <a:t>	EA   IgG 			deutlich erhöht</a:t>
            </a:r>
          </a:p>
          <a:p>
            <a:pPr>
              <a:lnSpc>
                <a:spcPct val="50000"/>
              </a:lnSpc>
              <a:spcBef>
                <a:spcPct val="50000"/>
              </a:spcBef>
            </a:pPr>
            <a:r>
              <a:rPr lang="de-AT" altLang="de-DE" sz="2000">
                <a:latin typeface="Arial" panose="020B0604020202020204" pitchFamily="34" charset="0"/>
              </a:rPr>
              <a:t>	EBNA (Kernantigen)		deutlich erhöht</a:t>
            </a:r>
          </a:p>
          <a:p>
            <a:pPr>
              <a:lnSpc>
                <a:spcPct val="75000"/>
              </a:lnSpc>
              <a:spcBef>
                <a:spcPct val="50000"/>
              </a:spcBef>
            </a:pPr>
            <a:r>
              <a:rPr lang="de-AT" altLang="de-DE">
                <a:latin typeface="Arial" panose="020B0604020202020204" pitchFamily="34" charset="0"/>
              </a:rPr>
              <a:t>Yersinien Serologie</a:t>
            </a:r>
          </a:p>
          <a:p>
            <a:pPr>
              <a:lnSpc>
                <a:spcPct val="50000"/>
              </a:lnSpc>
              <a:spcBef>
                <a:spcPct val="50000"/>
              </a:spcBef>
            </a:pPr>
            <a:r>
              <a:rPr lang="de-AT" altLang="de-DE">
                <a:latin typeface="Arial" panose="020B0604020202020204" pitchFamily="34" charset="0"/>
              </a:rPr>
              <a:t>    </a:t>
            </a:r>
            <a:r>
              <a:rPr lang="de-AT" altLang="de-DE" sz="2000">
                <a:latin typeface="Arial" panose="020B0604020202020204" pitchFamily="34" charset="0"/>
              </a:rPr>
              <a:t>IgA EiA			positiv</a:t>
            </a:r>
          </a:p>
          <a:p>
            <a:pPr>
              <a:lnSpc>
                <a:spcPct val="50000"/>
              </a:lnSpc>
              <a:spcBef>
                <a:spcPct val="50000"/>
              </a:spcBef>
            </a:pPr>
            <a:r>
              <a:rPr lang="de-AT" altLang="de-DE" sz="2000">
                <a:latin typeface="Arial" panose="020B0604020202020204" pitchFamily="34" charset="0"/>
              </a:rPr>
              <a:t>     IgG EiA 			positiv</a:t>
            </a:r>
          </a:p>
          <a:p>
            <a:pPr>
              <a:lnSpc>
                <a:spcPct val="50000"/>
              </a:lnSpc>
              <a:spcBef>
                <a:spcPct val="50000"/>
              </a:spcBef>
            </a:pPr>
            <a:r>
              <a:rPr lang="de-AT" altLang="de-DE" sz="2000">
                <a:latin typeface="Arial" panose="020B0604020202020204" pitchFamily="34" charset="0"/>
              </a:rPr>
              <a:t>     IgA Imunoblot		positiv</a:t>
            </a:r>
          </a:p>
          <a:p>
            <a:pPr>
              <a:lnSpc>
                <a:spcPct val="50000"/>
              </a:lnSpc>
              <a:spcBef>
                <a:spcPct val="50000"/>
              </a:spcBef>
            </a:pPr>
            <a:r>
              <a:rPr lang="de-AT" altLang="de-DE" sz="2000">
                <a:latin typeface="Arial" panose="020B0604020202020204" pitchFamily="34" charset="0"/>
              </a:rPr>
              <a:t>     IgG Imunoblot 		positiv</a:t>
            </a:r>
          </a:p>
          <a:p>
            <a:pPr>
              <a:lnSpc>
                <a:spcPct val="50000"/>
              </a:lnSpc>
              <a:spcBef>
                <a:spcPct val="50000"/>
              </a:spcBef>
            </a:pPr>
            <a:r>
              <a:rPr lang="de-AT" altLang="de-DE" sz="2000">
                <a:latin typeface="Arial" panose="020B0604020202020204" pitchFamily="34" charset="0"/>
              </a:rPr>
              <a:t>			Lymphocytenzahl</a:t>
            </a:r>
          </a:p>
          <a:p>
            <a:pPr>
              <a:lnSpc>
                <a:spcPct val="50000"/>
              </a:lnSpc>
              <a:spcBef>
                <a:spcPct val="50000"/>
              </a:spcBef>
            </a:pPr>
            <a:r>
              <a:rPr lang="de-AT" altLang="de-DE" sz="2000">
                <a:latin typeface="Arial" panose="020B0604020202020204" pitchFamily="34" charset="0"/>
              </a:rPr>
              <a:t>			Erythrocytenzahl</a:t>
            </a:r>
          </a:p>
          <a:p>
            <a:pPr>
              <a:lnSpc>
                <a:spcPct val="50000"/>
              </a:lnSpc>
              <a:spcBef>
                <a:spcPct val="50000"/>
              </a:spcBef>
            </a:pPr>
            <a:r>
              <a:rPr lang="de-AT" altLang="de-DE">
                <a:latin typeface="Arial" panose="020B0604020202020204" pitchFamily="34" charset="0"/>
              </a:rPr>
              <a:t>Lymphocytendifferenzierung:</a:t>
            </a:r>
          </a:p>
          <a:p>
            <a:pPr>
              <a:lnSpc>
                <a:spcPct val="50000"/>
              </a:lnSpc>
              <a:spcBef>
                <a:spcPct val="50000"/>
              </a:spcBef>
            </a:pPr>
            <a:r>
              <a:rPr lang="de-AT" altLang="de-DE">
                <a:latin typeface="Arial" panose="020B0604020202020204" pitchFamily="34" charset="0"/>
              </a:rPr>
              <a:t>	</a:t>
            </a:r>
            <a:r>
              <a:rPr lang="de-AT" altLang="de-DE" sz="2000">
                <a:latin typeface="Arial" panose="020B0604020202020204" pitchFamily="34" charset="0"/>
              </a:rPr>
              <a:t>reife T-Zellen</a:t>
            </a:r>
          </a:p>
          <a:p>
            <a:pPr>
              <a:lnSpc>
                <a:spcPct val="50000"/>
              </a:lnSpc>
              <a:spcBef>
                <a:spcPct val="50000"/>
              </a:spcBef>
            </a:pPr>
            <a:r>
              <a:rPr lang="de-AT" altLang="de-DE" sz="2000">
                <a:latin typeface="Arial" panose="020B0604020202020204" pitchFamily="34" charset="0"/>
              </a:rPr>
              <a:t>	T-Helfer Zellen</a:t>
            </a:r>
          </a:p>
          <a:p>
            <a:pPr>
              <a:lnSpc>
                <a:spcPct val="50000"/>
              </a:lnSpc>
              <a:spcBef>
                <a:spcPct val="50000"/>
              </a:spcBef>
            </a:pPr>
            <a:r>
              <a:rPr lang="de-AT" altLang="de-DE" sz="2000">
                <a:latin typeface="Arial" panose="020B0604020202020204" pitchFamily="34" charset="0"/>
              </a:rPr>
              <a:t>	T-Supressor Zellen</a:t>
            </a:r>
          </a:p>
          <a:p>
            <a:pPr>
              <a:lnSpc>
                <a:spcPct val="50000"/>
              </a:lnSpc>
              <a:spcBef>
                <a:spcPct val="50000"/>
              </a:spcBef>
            </a:pPr>
            <a:r>
              <a:rPr lang="de-AT" altLang="de-DE" sz="2000">
                <a:latin typeface="Arial" panose="020B0604020202020204" pitchFamily="34" charset="0"/>
              </a:rPr>
              <a:t>	CD 57 Zellen</a:t>
            </a:r>
          </a:p>
          <a:p>
            <a:pPr>
              <a:lnSpc>
                <a:spcPct val="50000"/>
              </a:lnSpc>
              <a:spcBef>
                <a:spcPct val="50000"/>
              </a:spcBef>
            </a:pPr>
            <a:r>
              <a:rPr lang="de-AT" altLang="de-DE" sz="2000">
                <a:latin typeface="Arial" panose="020B0604020202020204" pitchFamily="34" charset="0"/>
              </a:rPr>
              <a:t>	IgG Subklassen: IgG</a:t>
            </a:r>
            <a:r>
              <a:rPr lang="de-AT" altLang="de-DE" sz="2000" baseline="-25000">
                <a:latin typeface="Arial" panose="020B0604020202020204" pitchFamily="34" charset="0"/>
              </a:rPr>
              <a:t>4</a:t>
            </a:r>
            <a:r>
              <a:rPr lang="de-AT" altLang="de-DE" sz="2000">
                <a:latin typeface="Arial" panose="020B0604020202020204" pitchFamily="34" charset="0"/>
              </a:rPr>
              <a:t> vermindert</a:t>
            </a:r>
          </a:p>
        </p:txBody>
      </p:sp>
      <p:sp>
        <p:nvSpPr>
          <p:cNvPr id="26627" name="Text Box 3">
            <a:extLst>
              <a:ext uri="{FF2B5EF4-FFF2-40B4-BE49-F238E27FC236}">
                <a16:creationId xmlns:a16="http://schemas.microsoft.com/office/drawing/2014/main" id="{9A6EE019-FAB2-4CD8-A1FC-9CC3475C7D12}"/>
              </a:ext>
            </a:extLst>
          </p:cNvPr>
          <p:cNvSpPr txBox="1">
            <a:spLocks noChangeArrowheads="1"/>
          </p:cNvSpPr>
          <p:nvPr/>
        </p:nvSpPr>
        <p:spPr bwMode="auto">
          <a:xfrm>
            <a:off x="7543800" y="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26628" name="Text Box 4">
            <a:extLst>
              <a:ext uri="{FF2B5EF4-FFF2-40B4-BE49-F238E27FC236}">
                <a16:creationId xmlns:a16="http://schemas.microsoft.com/office/drawing/2014/main" id="{D7682A20-AA93-4C55-A082-433C1D82B43F}"/>
              </a:ext>
            </a:extLst>
          </p:cNvPr>
          <p:cNvSpPr txBox="1">
            <a:spLocks noChangeArrowheads="1"/>
          </p:cNvSpPr>
          <p:nvPr/>
        </p:nvSpPr>
        <p:spPr bwMode="auto">
          <a:xfrm>
            <a:off x="4191000" y="4191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a:p>
        </p:txBody>
      </p:sp>
      <p:sp>
        <p:nvSpPr>
          <p:cNvPr id="26630" name="Text Box 6">
            <a:extLst>
              <a:ext uri="{FF2B5EF4-FFF2-40B4-BE49-F238E27FC236}">
                <a16:creationId xmlns:a16="http://schemas.microsoft.com/office/drawing/2014/main" id="{F4D43E02-0D48-4778-911A-54124C9CA1A2}"/>
              </a:ext>
            </a:extLst>
          </p:cNvPr>
          <p:cNvSpPr txBox="1">
            <a:spLocks noChangeArrowheads="1"/>
          </p:cNvSpPr>
          <p:nvPr/>
        </p:nvSpPr>
        <p:spPr bwMode="auto">
          <a:xfrm>
            <a:off x="5638800" y="3886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a:t>erniedrigt</a:t>
            </a:r>
          </a:p>
        </p:txBody>
      </p:sp>
      <p:sp>
        <p:nvSpPr>
          <p:cNvPr id="26631" name="Text Box 7">
            <a:extLst>
              <a:ext uri="{FF2B5EF4-FFF2-40B4-BE49-F238E27FC236}">
                <a16:creationId xmlns:a16="http://schemas.microsoft.com/office/drawing/2014/main" id="{5E4A28C1-7655-41E4-B7D7-0F3BAD02AA2C}"/>
              </a:ext>
            </a:extLst>
          </p:cNvPr>
          <p:cNvSpPr txBox="1">
            <a:spLocks noChangeArrowheads="1"/>
          </p:cNvSpPr>
          <p:nvPr/>
        </p:nvSpPr>
        <p:spPr bwMode="auto">
          <a:xfrm>
            <a:off x="1524000" y="3886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a:t>Blutbild</a:t>
            </a:r>
          </a:p>
        </p:txBody>
      </p:sp>
      <p:sp>
        <p:nvSpPr>
          <p:cNvPr id="26632" name="Text Box 8">
            <a:extLst>
              <a:ext uri="{FF2B5EF4-FFF2-40B4-BE49-F238E27FC236}">
                <a16:creationId xmlns:a16="http://schemas.microsoft.com/office/drawing/2014/main" id="{22EEC8D8-BAAC-440C-9CE8-0C30658FC1B5}"/>
              </a:ext>
            </a:extLst>
          </p:cNvPr>
          <p:cNvSpPr txBox="1">
            <a:spLocks noChangeArrowheads="1"/>
          </p:cNvSpPr>
          <p:nvPr/>
        </p:nvSpPr>
        <p:spPr bwMode="auto">
          <a:xfrm>
            <a:off x="4572000" y="5334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a:solidFill>
                  <a:srgbClr val="FF5050"/>
                </a:solidFill>
              </a:rPr>
              <a:t>deutlich vermindert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FFFF99"/>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B82B7227-3F07-4789-A1B4-EB8120D05581}"/>
              </a:ext>
            </a:extLst>
          </p:cNvPr>
          <p:cNvSpPr>
            <a:spLocks noGrp="1"/>
          </p:cNvSpPr>
          <p:nvPr>
            <p:ph type="sldNum" sz="quarter" idx="12"/>
          </p:nvPr>
        </p:nvSpPr>
        <p:spPr/>
        <p:txBody>
          <a:bodyPr/>
          <a:lstStyle/>
          <a:p>
            <a:fld id="{E15F183E-015C-4A76-AFA1-03D0013A72A2}" type="slidenum">
              <a:rPr lang="de-AT" altLang="de-DE"/>
              <a:pPr/>
              <a:t>34</a:t>
            </a:fld>
            <a:endParaRPr lang="de-AT" altLang="de-DE"/>
          </a:p>
        </p:txBody>
      </p:sp>
      <p:sp>
        <p:nvSpPr>
          <p:cNvPr id="55298" name="Text Box 2">
            <a:extLst>
              <a:ext uri="{FF2B5EF4-FFF2-40B4-BE49-F238E27FC236}">
                <a16:creationId xmlns:a16="http://schemas.microsoft.com/office/drawing/2014/main" id="{85A28913-29B5-4802-9C98-6C46025BD749}"/>
              </a:ext>
            </a:extLst>
          </p:cNvPr>
          <p:cNvSpPr txBox="1">
            <a:spLocks noChangeArrowheads="1"/>
          </p:cNvSpPr>
          <p:nvPr/>
        </p:nvSpPr>
        <p:spPr bwMode="auto">
          <a:xfrm>
            <a:off x="7696200" y="1524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55299" name="Text Box 3">
            <a:extLst>
              <a:ext uri="{FF2B5EF4-FFF2-40B4-BE49-F238E27FC236}">
                <a16:creationId xmlns:a16="http://schemas.microsoft.com/office/drawing/2014/main" id="{AE10B12A-A257-4819-B766-4E59A9555575}"/>
              </a:ext>
            </a:extLst>
          </p:cNvPr>
          <p:cNvSpPr txBox="1">
            <a:spLocks noChangeArrowheads="1"/>
          </p:cNvSpPr>
          <p:nvPr/>
        </p:nvSpPr>
        <p:spPr bwMode="auto">
          <a:xfrm>
            <a:off x="2476500" y="457200"/>
            <a:ext cx="4191000" cy="59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5000"/>
              </a:spcBef>
            </a:pPr>
            <a:r>
              <a:rPr lang="de-DE" altLang="de-DE" sz="2800" u="sng">
                <a:solidFill>
                  <a:srgbClr val="CC0000"/>
                </a:solidFill>
                <a:cs typeface="Arial" panose="020B0604020202020204" pitchFamily="34" charset="0"/>
              </a:rPr>
              <a:t>Erregerspektrum</a:t>
            </a:r>
            <a:endParaRPr lang="de-DE" altLang="de-DE" sz="2800" u="sng">
              <a:solidFill>
                <a:srgbClr val="CC0000"/>
              </a:solidFill>
              <a:cs typeface="Times New Roman" panose="02020603050405020304" pitchFamily="18" charset="0"/>
            </a:endParaRPr>
          </a:p>
          <a:p>
            <a:pPr algn="ctr">
              <a:spcBef>
                <a:spcPct val="50000"/>
              </a:spcBef>
            </a:pPr>
            <a:r>
              <a:rPr lang="de-DE" altLang="de-DE">
                <a:solidFill>
                  <a:schemeClr val="tx1"/>
                </a:solidFill>
                <a:cs typeface="Arial" panose="020B0604020202020204" pitchFamily="34" charset="0"/>
              </a:rPr>
              <a:t>Borrelia burgdorferi</a:t>
            </a:r>
            <a:endParaRPr lang="de-DE" altLang="de-DE">
              <a:solidFill>
                <a:schemeClr val="tx1"/>
              </a:solidFill>
              <a:cs typeface="Times New Roman" panose="02020603050405020304" pitchFamily="18" charset="0"/>
            </a:endParaRPr>
          </a:p>
          <a:p>
            <a:pPr algn="ctr"/>
            <a:r>
              <a:rPr lang="it-IT" altLang="de-DE">
                <a:solidFill>
                  <a:schemeClr val="tx1"/>
                </a:solidFill>
                <a:cs typeface="Arial" panose="020B0604020202020204" pitchFamily="34" charset="0"/>
              </a:rPr>
              <a:t>Borrelia garinii   </a:t>
            </a:r>
            <a:endParaRPr lang="de-DE" altLang="de-DE">
              <a:solidFill>
                <a:schemeClr val="tx1"/>
              </a:solidFill>
              <a:cs typeface="Times New Roman" panose="02020603050405020304" pitchFamily="18" charset="0"/>
            </a:endParaRPr>
          </a:p>
          <a:p>
            <a:pPr algn="ctr">
              <a:spcBef>
                <a:spcPct val="50000"/>
              </a:spcBef>
            </a:pPr>
            <a:r>
              <a:rPr lang="it-IT" altLang="de-DE">
                <a:solidFill>
                  <a:schemeClr val="tx1"/>
                </a:solidFill>
                <a:cs typeface="Arial" panose="020B0604020202020204" pitchFamily="34" charset="0"/>
              </a:rPr>
              <a:t>Bartonella henselae</a:t>
            </a:r>
            <a:endParaRPr lang="de-DE" altLang="de-DE">
              <a:solidFill>
                <a:schemeClr val="tx1"/>
              </a:solidFill>
              <a:cs typeface="Times New Roman" panose="02020603050405020304" pitchFamily="18" charset="0"/>
            </a:endParaRPr>
          </a:p>
          <a:p>
            <a:pPr algn="ctr"/>
            <a:r>
              <a:rPr lang="it-IT" altLang="de-DE">
                <a:solidFill>
                  <a:schemeClr val="tx1"/>
                </a:solidFill>
                <a:cs typeface="Arial" panose="020B0604020202020204" pitchFamily="34" charset="0"/>
              </a:rPr>
              <a:t>Bartonella quintana  </a:t>
            </a:r>
            <a:endParaRPr lang="de-DE" altLang="de-DE">
              <a:solidFill>
                <a:schemeClr val="tx1"/>
              </a:solidFill>
              <a:cs typeface="Times New Roman" panose="02020603050405020304" pitchFamily="18" charset="0"/>
            </a:endParaRPr>
          </a:p>
          <a:p>
            <a:pPr algn="ctr">
              <a:spcBef>
                <a:spcPct val="50000"/>
              </a:spcBef>
            </a:pPr>
            <a:r>
              <a:rPr lang="en-GB" altLang="de-DE">
                <a:solidFill>
                  <a:schemeClr val="tx1"/>
                </a:solidFill>
                <a:cs typeface="Arial" panose="020B0604020202020204" pitchFamily="34" charset="0"/>
              </a:rPr>
              <a:t>Rickettsia Mooseri</a:t>
            </a:r>
            <a:endParaRPr lang="de-DE" altLang="de-DE">
              <a:solidFill>
                <a:schemeClr val="tx1"/>
              </a:solidFill>
              <a:cs typeface="Times New Roman" panose="02020603050405020304" pitchFamily="18" charset="0"/>
            </a:endParaRPr>
          </a:p>
          <a:p>
            <a:pPr algn="ctr"/>
            <a:r>
              <a:rPr lang="en-GB" altLang="de-DE">
                <a:solidFill>
                  <a:schemeClr val="tx1"/>
                </a:solidFill>
                <a:cs typeface="Arial" panose="020B0604020202020204" pitchFamily="34" charset="0"/>
              </a:rPr>
              <a:t>Endemic Typhus</a:t>
            </a:r>
            <a:endParaRPr lang="de-DE" altLang="de-DE">
              <a:solidFill>
                <a:schemeClr val="tx1"/>
              </a:solidFill>
              <a:cs typeface="Times New Roman" panose="02020603050405020304" pitchFamily="18" charset="0"/>
            </a:endParaRPr>
          </a:p>
          <a:p>
            <a:pPr algn="ctr">
              <a:spcBef>
                <a:spcPct val="50000"/>
              </a:spcBef>
            </a:pPr>
            <a:r>
              <a:rPr lang="en-GB" altLang="de-DE">
                <a:solidFill>
                  <a:schemeClr val="tx1"/>
                </a:solidFill>
                <a:cs typeface="Arial" panose="020B0604020202020204" pitchFamily="34" charset="0"/>
              </a:rPr>
              <a:t>Babesia microti</a:t>
            </a:r>
            <a:endParaRPr lang="de-DE" altLang="de-DE">
              <a:solidFill>
                <a:schemeClr val="tx1"/>
              </a:solidFill>
              <a:cs typeface="Times New Roman" panose="02020603050405020304" pitchFamily="18" charset="0"/>
            </a:endParaRPr>
          </a:p>
          <a:p>
            <a:pPr algn="ctr">
              <a:spcBef>
                <a:spcPct val="50000"/>
              </a:spcBef>
            </a:pPr>
            <a:r>
              <a:rPr lang="it-IT" altLang="de-DE">
                <a:solidFill>
                  <a:schemeClr val="tx1"/>
                </a:solidFill>
                <a:cs typeface="Arial" panose="020B0604020202020204" pitchFamily="34" charset="0"/>
              </a:rPr>
              <a:t>Yersinia enterocolitica</a:t>
            </a:r>
            <a:endParaRPr lang="de-DE" altLang="de-DE">
              <a:solidFill>
                <a:schemeClr val="tx1"/>
              </a:solidFill>
              <a:cs typeface="Times New Roman" panose="02020603050405020304" pitchFamily="18" charset="0"/>
            </a:endParaRPr>
          </a:p>
          <a:p>
            <a:pPr algn="ctr">
              <a:spcBef>
                <a:spcPct val="50000"/>
              </a:spcBef>
            </a:pPr>
            <a:r>
              <a:rPr lang="it-IT" altLang="de-DE">
                <a:solidFill>
                  <a:schemeClr val="tx1"/>
                </a:solidFill>
                <a:cs typeface="Arial" panose="020B0604020202020204" pitchFamily="34" charset="0"/>
              </a:rPr>
              <a:t>Epstein Barr Virus </a:t>
            </a:r>
            <a:endParaRPr lang="de-DE" altLang="de-DE">
              <a:solidFill>
                <a:schemeClr val="tx1"/>
              </a:solidFill>
              <a:cs typeface="Times New Roman" panose="02020603050405020304" pitchFamily="18" charset="0"/>
            </a:endParaRPr>
          </a:p>
          <a:p>
            <a:pPr algn="ctr">
              <a:spcBef>
                <a:spcPct val="50000"/>
              </a:spcBef>
            </a:pPr>
            <a:r>
              <a:rPr lang="it-IT" altLang="de-DE">
                <a:solidFill>
                  <a:schemeClr val="tx1"/>
                </a:solidFill>
                <a:cs typeface="Arial" panose="020B0604020202020204" pitchFamily="34" charset="0"/>
              </a:rPr>
              <a:t>Varizella zoster Virus</a:t>
            </a:r>
            <a:endParaRPr lang="de-DE" altLang="de-DE">
              <a:solidFill>
                <a:schemeClr val="tx1"/>
              </a:solidFill>
              <a:cs typeface="Times New Roman" panose="02020603050405020304" pitchFamily="18" charset="0"/>
            </a:endParaRPr>
          </a:p>
          <a:p>
            <a:pPr algn="ctr">
              <a:spcBef>
                <a:spcPct val="50000"/>
              </a:spcBef>
            </a:pPr>
            <a:r>
              <a:rPr lang="en-GB" altLang="de-DE">
                <a:solidFill>
                  <a:schemeClr val="tx1"/>
                </a:solidFill>
                <a:cs typeface="Arial" panose="020B0604020202020204" pitchFamily="34" charset="0"/>
              </a:rPr>
              <a:t>Bornavirus</a:t>
            </a:r>
            <a:endParaRPr lang="de-AT" altLang="de-DE">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B5BE6C7B-CC31-448E-AA4D-A1A60D06B76B}"/>
              </a:ext>
            </a:extLst>
          </p:cNvPr>
          <p:cNvSpPr>
            <a:spLocks noGrp="1"/>
          </p:cNvSpPr>
          <p:nvPr>
            <p:ph type="sldNum" sz="quarter" idx="12"/>
          </p:nvPr>
        </p:nvSpPr>
        <p:spPr/>
        <p:txBody>
          <a:bodyPr/>
          <a:lstStyle/>
          <a:p>
            <a:fld id="{666F23B0-EB8E-4112-8EFE-97151D5BA5CE}" type="slidenum">
              <a:rPr lang="de-AT" altLang="de-DE"/>
              <a:pPr/>
              <a:t>35</a:t>
            </a:fld>
            <a:endParaRPr lang="de-AT" altLang="de-DE"/>
          </a:p>
        </p:txBody>
      </p:sp>
      <p:sp>
        <p:nvSpPr>
          <p:cNvPr id="56322" name="Text Box 2">
            <a:extLst>
              <a:ext uri="{FF2B5EF4-FFF2-40B4-BE49-F238E27FC236}">
                <a16:creationId xmlns:a16="http://schemas.microsoft.com/office/drawing/2014/main" id="{B2228D99-6150-4D09-87A3-7B539E32E949}"/>
              </a:ext>
            </a:extLst>
          </p:cNvPr>
          <p:cNvSpPr txBox="1">
            <a:spLocks noChangeArrowheads="1"/>
          </p:cNvSpPr>
          <p:nvPr/>
        </p:nvSpPr>
        <p:spPr bwMode="auto">
          <a:xfrm>
            <a:off x="7543800" y="2286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56323" name="Text Box 3">
            <a:extLst>
              <a:ext uri="{FF2B5EF4-FFF2-40B4-BE49-F238E27FC236}">
                <a16:creationId xmlns:a16="http://schemas.microsoft.com/office/drawing/2014/main" id="{9DA86F23-348B-45E5-96F3-86E0300A8AF7}"/>
              </a:ext>
            </a:extLst>
          </p:cNvPr>
          <p:cNvSpPr txBox="1">
            <a:spLocks noChangeArrowheads="1"/>
          </p:cNvSpPr>
          <p:nvPr/>
        </p:nvSpPr>
        <p:spPr bwMode="auto">
          <a:xfrm>
            <a:off x="457200" y="641350"/>
            <a:ext cx="8343900" cy="59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solidFill>
                  <a:srgbClr val="CC0000"/>
                </a:solidFill>
                <a:cs typeface="Arial" panose="020B0604020202020204" pitchFamily="34" charset="0"/>
              </a:rPr>
              <a:t>Therapie:</a:t>
            </a:r>
            <a:endParaRPr lang="de-DE" altLang="de-DE" sz="2800">
              <a:solidFill>
                <a:srgbClr val="CC0000"/>
              </a:solidFill>
              <a:cs typeface="Times New Roman" panose="02020603050405020304" pitchFamily="18" charset="0"/>
            </a:endParaRPr>
          </a:p>
          <a:p>
            <a:pPr>
              <a:spcBef>
                <a:spcPct val="25000"/>
              </a:spcBef>
            </a:pPr>
            <a:r>
              <a:rPr lang="de-DE" altLang="de-DE" u="sng">
                <a:solidFill>
                  <a:schemeClr val="tx1"/>
                </a:solidFill>
                <a:cs typeface="Arial" panose="020B0604020202020204" pitchFamily="34" charset="0"/>
              </a:rPr>
              <a:t>Februar bis Mai 2005</a:t>
            </a:r>
            <a:endParaRPr lang="de-DE" altLang="de-DE" u="sng">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Sobelin ( Clindamycin ) 450 mg/die</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Bei fieberhaften Infekten zusätzlich Pendysin</a:t>
            </a:r>
          </a:p>
          <a:p>
            <a:r>
              <a:rPr lang="de-DE" altLang="de-DE">
                <a:solidFill>
                  <a:schemeClr val="tx1"/>
                </a:solidFill>
                <a:cs typeface="Arial" panose="020B0604020202020204" pitchFamily="34" charset="0"/>
              </a:rPr>
              <a:t>1,2 Mill E i.m. und Beriglobin i.m </a:t>
            </a:r>
            <a:endParaRPr lang="de-DE" altLang="de-DE">
              <a:solidFill>
                <a:schemeClr val="tx1"/>
              </a:solidFill>
              <a:cs typeface="Times New Roman" panose="02020603050405020304" pitchFamily="18" charset="0"/>
            </a:endParaRPr>
          </a:p>
          <a:p>
            <a:pPr>
              <a:spcBef>
                <a:spcPct val="25000"/>
              </a:spcBef>
            </a:pPr>
            <a:r>
              <a:rPr lang="de-DE" altLang="de-DE" u="sng">
                <a:solidFill>
                  <a:schemeClr val="tx1"/>
                </a:solidFill>
                <a:cs typeface="Arial" panose="020B0604020202020204" pitchFamily="34" charset="0"/>
              </a:rPr>
              <a:t>Juni, Juli 2005</a:t>
            </a:r>
            <a:endParaRPr lang="de-DE" altLang="de-DE" u="sng">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Infusionen 2g Rocephin an 4Tagen /Woche</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Während der Infusionspausen</a:t>
            </a:r>
          </a:p>
          <a:p>
            <a:r>
              <a:rPr lang="de-DE" altLang="de-DE">
                <a:solidFill>
                  <a:schemeClr val="tx1"/>
                </a:solidFill>
                <a:cs typeface="Arial" panose="020B0604020202020204" pitchFamily="34" charset="0"/>
              </a:rPr>
              <a:t>Cefuroxim  1000mg/die per os</a:t>
            </a:r>
            <a:endParaRPr lang="de-DE" altLang="de-DE">
              <a:solidFill>
                <a:schemeClr val="tx1"/>
              </a:solidFill>
              <a:cs typeface="Times New Roman" panose="02020603050405020304" pitchFamily="18" charset="0"/>
            </a:endParaRPr>
          </a:p>
          <a:p>
            <a:pPr>
              <a:spcBef>
                <a:spcPct val="25000"/>
              </a:spcBef>
            </a:pPr>
            <a:r>
              <a:rPr lang="de-DE" altLang="de-DE" u="sng">
                <a:solidFill>
                  <a:schemeClr val="tx1"/>
                </a:solidFill>
                <a:cs typeface="Arial" panose="020B0604020202020204" pitchFamily="34" charset="0"/>
              </a:rPr>
              <a:t>August bis Oktober 2005</a:t>
            </a:r>
            <a:r>
              <a:rPr lang="de-DE" altLang="de-DE">
                <a:solidFill>
                  <a:schemeClr val="tx1"/>
                </a:solidFill>
                <a:cs typeface="Arial" panose="020B0604020202020204" pitchFamily="34" charset="0"/>
              </a:rPr>
              <a:t> </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Cefuroxim  1000mg/die per os</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Bei akuten Beschwerden zusätzlich Pendysin Beriglobin</a:t>
            </a:r>
            <a:endParaRPr lang="de-DE" altLang="de-DE">
              <a:solidFill>
                <a:schemeClr val="tx1"/>
              </a:solidFill>
              <a:cs typeface="Times New Roman" panose="02020603050405020304" pitchFamily="18" charset="0"/>
            </a:endParaRPr>
          </a:p>
          <a:p>
            <a:pPr>
              <a:spcBef>
                <a:spcPct val="25000"/>
              </a:spcBef>
            </a:pPr>
            <a:r>
              <a:rPr lang="de-DE" altLang="de-DE" u="sng">
                <a:solidFill>
                  <a:schemeClr val="tx1"/>
                </a:solidFill>
                <a:cs typeface="Arial" panose="020B0604020202020204" pitchFamily="34" charset="0"/>
              </a:rPr>
              <a:t>Oktober 2005</a:t>
            </a:r>
            <a:r>
              <a:rPr lang="de-DE" altLang="de-DE">
                <a:solidFill>
                  <a:schemeClr val="tx1"/>
                </a:solidFill>
                <a:cs typeface="Arial" panose="020B0604020202020204" pitchFamily="34" charset="0"/>
              </a:rPr>
              <a:t>  </a:t>
            </a:r>
            <a:endParaRPr lang="de-DE" altLang="de-DE">
              <a:solidFill>
                <a:schemeClr val="tx1"/>
              </a:solidFill>
              <a:cs typeface="Times New Roman" panose="02020603050405020304" pitchFamily="18" charset="0"/>
            </a:endParaRPr>
          </a:p>
          <a:p>
            <a:r>
              <a:rPr lang="de-DE" altLang="de-DE">
                <a:solidFill>
                  <a:schemeClr val="tx1"/>
                </a:solidFill>
                <a:cs typeface="Times New Roman" panose="02020603050405020304" pitchFamily="18" charset="0"/>
              </a:rPr>
              <a:t>nochmals Rocephin 2g i.v.</a:t>
            </a:r>
            <a:r>
              <a:rPr lang="de-AT" altLang="de-DE"/>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7" name="Foliennummernplatzhalter 3">
            <a:extLst>
              <a:ext uri="{FF2B5EF4-FFF2-40B4-BE49-F238E27FC236}">
                <a16:creationId xmlns:a16="http://schemas.microsoft.com/office/drawing/2014/main" id="{71D1CB52-19BC-4922-8286-8683513BFF17}"/>
              </a:ext>
            </a:extLst>
          </p:cNvPr>
          <p:cNvSpPr>
            <a:spLocks noGrp="1"/>
          </p:cNvSpPr>
          <p:nvPr>
            <p:ph type="sldNum" sz="quarter" idx="12"/>
          </p:nvPr>
        </p:nvSpPr>
        <p:spPr/>
        <p:txBody>
          <a:bodyPr/>
          <a:lstStyle/>
          <a:p>
            <a:fld id="{AC5E491B-E736-49A3-AE2D-9950BC325AF2}" type="slidenum">
              <a:rPr lang="de-AT" altLang="de-DE"/>
              <a:pPr/>
              <a:t>36</a:t>
            </a:fld>
            <a:endParaRPr lang="de-AT" altLang="de-DE"/>
          </a:p>
        </p:txBody>
      </p:sp>
      <p:sp>
        <p:nvSpPr>
          <p:cNvPr id="57346" name="Text Box 2">
            <a:extLst>
              <a:ext uri="{FF2B5EF4-FFF2-40B4-BE49-F238E27FC236}">
                <a16:creationId xmlns:a16="http://schemas.microsoft.com/office/drawing/2014/main" id="{B98D9906-429E-4CE0-BEC0-62B9D093F149}"/>
              </a:ext>
            </a:extLst>
          </p:cNvPr>
          <p:cNvSpPr txBox="1">
            <a:spLocks noChangeArrowheads="1"/>
          </p:cNvSpPr>
          <p:nvPr/>
        </p:nvSpPr>
        <p:spPr bwMode="auto">
          <a:xfrm>
            <a:off x="7696200" y="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57347" name="Text Box 3">
            <a:extLst>
              <a:ext uri="{FF2B5EF4-FFF2-40B4-BE49-F238E27FC236}">
                <a16:creationId xmlns:a16="http://schemas.microsoft.com/office/drawing/2014/main" id="{76AA6B53-5949-4030-8B01-D1F30E0E73D2}"/>
              </a:ext>
            </a:extLst>
          </p:cNvPr>
          <p:cNvSpPr txBox="1">
            <a:spLocks noChangeArrowheads="1"/>
          </p:cNvSpPr>
          <p:nvPr/>
        </p:nvSpPr>
        <p:spPr bwMode="auto">
          <a:xfrm>
            <a:off x="419100" y="6858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57348" name="Text Box 4">
            <a:extLst>
              <a:ext uri="{FF2B5EF4-FFF2-40B4-BE49-F238E27FC236}">
                <a16:creationId xmlns:a16="http://schemas.microsoft.com/office/drawing/2014/main" id="{6D819F3B-AF7C-4D5A-A90F-76ECBBCE1658}"/>
              </a:ext>
            </a:extLst>
          </p:cNvPr>
          <p:cNvSpPr txBox="1">
            <a:spLocks noChangeArrowheads="1"/>
          </p:cNvSpPr>
          <p:nvPr/>
        </p:nvSpPr>
        <p:spPr bwMode="auto">
          <a:xfrm>
            <a:off x="266700" y="1300163"/>
            <a:ext cx="8610600" cy="425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5000"/>
              </a:spcBef>
            </a:pPr>
            <a:r>
              <a:rPr lang="de-DE" altLang="de-DE" u="sng">
                <a:solidFill>
                  <a:schemeClr val="tx1"/>
                </a:solidFill>
                <a:cs typeface="Arial" panose="020B0604020202020204" pitchFamily="34" charset="0"/>
              </a:rPr>
              <a:t>Stationäre Behandlung vom 23. 11 .05  bis  01. 12. 05</a:t>
            </a:r>
          </a:p>
          <a:p>
            <a:pPr>
              <a:spcBef>
                <a:spcPct val="25000"/>
              </a:spcBef>
            </a:pPr>
            <a:r>
              <a:rPr lang="de-DE" altLang="de-DE" sz="2200">
                <a:solidFill>
                  <a:schemeClr val="tx1"/>
                </a:solidFill>
                <a:cs typeface="Arial" panose="020B0604020202020204" pitchFamily="34" charset="0"/>
              </a:rPr>
              <a:t>Aufnahmestatus regelrecht</a:t>
            </a:r>
          </a:p>
          <a:p>
            <a:pPr algn="ctr">
              <a:spcBef>
                <a:spcPct val="50000"/>
              </a:spcBef>
            </a:pPr>
            <a:r>
              <a:rPr lang="de-DE" altLang="de-DE">
                <a:solidFill>
                  <a:schemeClr val="tx1"/>
                </a:solidFill>
                <a:cs typeface="Arial" panose="020B0604020202020204" pitchFamily="34" charset="0"/>
              </a:rPr>
              <a:t>Serologie:</a:t>
            </a:r>
            <a:endParaRPr lang="de-DE" altLang="de-DE">
              <a:solidFill>
                <a:schemeClr val="tx1"/>
              </a:solidFill>
              <a:cs typeface="Times New Roman" panose="02020603050405020304" pitchFamily="18" charset="0"/>
            </a:endParaRPr>
          </a:p>
          <a:p>
            <a:pPr>
              <a:spcBef>
                <a:spcPct val="25000"/>
              </a:spcBef>
            </a:pPr>
            <a:r>
              <a:rPr lang="de-DE" altLang="de-DE">
                <a:solidFill>
                  <a:schemeClr val="tx1"/>
                </a:solidFill>
                <a:cs typeface="Arial" panose="020B0604020202020204" pitchFamily="34" charset="0"/>
              </a:rPr>
              <a:t>Toxoplasmose, Adenovirus, EBV, Borreliose, HAV, HBV, HCV, HIV, CMV, Rickettsien,  Q-Fieber.</a:t>
            </a:r>
          </a:p>
          <a:p>
            <a:r>
              <a:rPr lang="de-DE" altLang="de-DE">
                <a:solidFill>
                  <a:schemeClr val="tx1"/>
                </a:solidFill>
                <a:cs typeface="Arial" panose="020B0604020202020204" pitchFamily="34" charset="0"/>
              </a:rPr>
              <a:t>				</a:t>
            </a:r>
            <a:r>
              <a:rPr lang="de-DE" altLang="de-DE">
                <a:solidFill>
                  <a:srgbClr val="FF5050"/>
                </a:solidFill>
                <a:cs typeface="Arial" panose="020B0604020202020204" pitchFamily="34" charset="0"/>
              </a:rPr>
              <a:t>Negativ</a:t>
            </a:r>
          </a:p>
          <a:p>
            <a:pPr>
              <a:spcBef>
                <a:spcPct val="25000"/>
              </a:spcBef>
            </a:pPr>
            <a:r>
              <a:rPr lang="de-DE" altLang="de-DE">
                <a:solidFill>
                  <a:schemeClr val="tx1"/>
                </a:solidFill>
                <a:cs typeface="Arial" panose="020B0604020202020204" pitchFamily="34" charset="0"/>
              </a:rPr>
              <a:t>Lungenfunktion, Rö-Thorax, EKG, Langzeit EKG, EEG, Sonographie, Abdomen, HNO und augenärztliches Konsil</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			    </a:t>
            </a:r>
            <a:r>
              <a:rPr lang="de-DE" altLang="de-DE">
                <a:solidFill>
                  <a:srgbClr val="FF5050"/>
                </a:solidFill>
                <a:cs typeface="Arial" panose="020B0604020202020204" pitchFamily="34" charset="0"/>
              </a:rPr>
              <a:t>Normalbefunde</a:t>
            </a:r>
            <a:r>
              <a:rPr lang="de-DE" altLang="de-DE">
                <a:cs typeface="Arial" panose="020B0604020202020204" pitchFamily="34" charset="0"/>
              </a:rPr>
              <a:t> </a:t>
            </a:r>
            <a:endParaRPr lang="de-DE" altLang="de-DE" u="sng">
              <a:solidFill>
                <a:schemeClr val="tx1"/>
              </a:solidFill>
              <a:cs typeface="Arial" panose="020B0604020202020204" pitchFamily="34" charset="0"/>
            </a:endParaRPr>
          </a:p>
          <a:p>
            <a:pPr>
              <a:spcBef>
                <a:spcPct val="25000"/>
              </a:spcBef>
            </a:pPr>
            <a:endParaRPr lang="de-DE" altLang="de-DE" u="sng">
              <a:solidFill>
                <a:schemeClr val="tx1"/>
              </a:solidFill>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57A91781-5C4B-4408-8ADD-CE60DCDA0A24}"/>
              </a:ext>
            </a:extLst>
          </p:cNvPr>
          <p:cNvSpPr>
            <a:spLocks noGrp="1"/>
          </p:cNvSpPr>
          <p:nvPr>
            <p:ph type="sldNum" sz="quarter" idx="12"/>
          </p:nvPr>
        </p:nvSpPr>
        <p:spPr/>
        <p:txBody>
          <a:bodyPr/>
          <a:lstStyle/>
          <a:p>
            <a:fld id="{5549BF3D-D911-421B-A935-B351916596DC}" type="slidenum">
              <a:rPr lang="de-AT" altLang="de-DE"/>
              <a:pPr/>
              <a:t>37</a:t>
            </a:fld>
            <a:endParaRPr lang="de-AT" altLang="de-DE"/>
          </a:p>
        </p:txBody>
      </p:sp>
      <p:sp>
        <p:nvSpPr>
          <p:cNvPr id="70658" name="Text Box 2">
            <a:extLst>
              <a:ext uri="{FF2B5EF4-FFF2-40B4-BE49-F238E27FC236}">
                <a16:creationId xmlns:a16="http://schemas.microsoft.com/office/drawing/2014/main" id="{666811BD-2583-45DA-A95E-56C471DC0A40}"/>
              </a:ext>
            </a:extLst>
          </p:cNvPr>
          <p:cNvSpPr txBox="1">
            <a:spLocks noChangeArrowheads="1"/>
          </p:cNvSpPr>
          <p:nvPr/>
        </p:nvSpPr>
        <p:spPr bwMode="auto">
          <a:xfrm>
            <a:off x="457200" y="889000"/>
            <a:ext cx="82296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5000"/>
              </a:spcBef>
            </a:pPr>
            <a:r>
              <a:rPr lang="de-DE" altLang="de-DE" sz="2200">
                <a:solidFill>
                  <a:schemeClr val="tx1"/>
                </a:solidFill>
                <a:cs typeface="Arial" panose="020B0604020202020204" pitchFamily="34" charset="0"/>
              </a:rPr>
              <a:t>Laborbefunde: Blutbild Lymphopenie</a:t>
            </a:r>
            <a:endParaRPr lang="de-DE" altLang="de-DE" sz="2200">
              <a:solidFill>
                <a:schemeClr val="tx1"/>
              </a:solidFill>
              <a:cs typeface="Times New Roman" panose="02020603050405020304" pitchFamily="18" charset="0"/>
            </a:endParaRPr>
          </a:p>
          <a:p>
            <a:pPr algn="just"/>
            <a:r>
              <a:rPr lang="de-DE" altLang="de-DE" sz="2200">
                <a:solidFill>
                  <a:schemeClr val="tx1"/>
                </a:solidFill>
                <a:cs typeface="Arial" panose="020B0604020202020204" pitchFamily="34" charset="0"/>
              </a:rPr>
              <a:t>		   IgG</a:t>
            </a:r>
            <a:r>
              <a:rPr lang="de-DE" altLang="de-DE" sz="2200" baseline="-25000">
                <a:solidFill>
                  <a:schemeClr val="tx1"/>
                </a:solidFill>
                <a:cs typeface="Arial" panose="020B0604020202020204" pitchFamily="34" charset="0"/>
              </a:rPr>
              <a:t>3</a:t>
            </a:r>
            <a:r>
              <a:rPr lang="de-DE" altLang="de-DE" sz="2200">
                <a:solidFill>
                  <a:schemeClr val="tx1"/>
                </a:solidFill>
                <a:cs typeface="Arial" panose="020B0604020202020204" pitchFamily="34" charset="0"/>
              </a:rPr>
              <a:t> Subklassen   </a:t>
            </a:r>
            <a:r>
              <a:rPr lang="de-DE" altLang="de-DE" sz="2200">
                <a:solidFill>
                  <a:srgbClr val="FF5050"/>
                </a:solidFill>
                <a:cs typeface="Arial" panose="020B0604020202020204" pitchFamily="34" charset="0"/>
              </a:rPr>
              <a:t>dezent erniedrigt</a:t>
            </a:r>
          </a:p>
          <a:p>
            <a:pPr algn="just"/>
            <a:r>
              <a:rPr lang="de-DE" altLang="de-DE" sz="2200">
                <a:solidFill>
                  <a:schemeClr val="tx1"/>
                </a:solidFill>
                <a:cs typeface="Arial" panose="020B0604020202020204" pitchFamily="34" charset="0"/>
              </a:rPr>
              <a:t>		   CD8 Lymphocyten     </a:t>
            </a:r>
            <a:r>
              <a:rPr lang="de-DE" altLang="de-DE" sz="2200">
                <a:solidFill>
                  <a:srgbClr val="FF5050"/>
                </a:solidFill>
                <a:cs typeface="Arial" panose="020B0604020202020204" pitchFamily="34" charset="0"/>
              </a:rPr>
              <a:t>erniedrigt</a:t>
            </a:r>
          </a:p>
          <a:p>
            <a:pPr algn="just"/>
            <a:r>
              <a:rPr lang="de-DE" altLang="de-DE" sz="2200">
                <a:solidFill>
                  <a:schemeClr val="tx1"/>
                </a:solidFill>
                <a:cs typeface="Arial" panose="020B0604020202020204" pitchFamily="34" charset="0"/>
              </a:rPr>
              <a:t> 		   CD4/ CD8 Ratio 	      </a:t>
            </a:r>
            <a:r>
              <a:rPr lang="de-DE" altLang="de-DE" sz="2200">
                <a:solidFill>
                  <a:srgbClr val="FF5050"/>
                </a:solidFill>
                <a:cs typeface="Arial" panose="020B0604020202020204" pitchFamily="34" charset="0"/>
              </a:rPr>
              <a:t>erhöht</a:t>
            </a:r>
            <a:endParaRPr lang="de-DE" altLang="de-DE" sz="2200">
              <a:solidFill>
                <a:srgbClr val="FF5050"/>
              </a:solidFill>
              <a:cs typeface="Times New Roman" panose="02020603050405020304" pitchFamily="18" charset="0"/>
            </a:endParaRPr>
          </a:p>
          <a:p>
            <a:r>
              <a:rPr lang="de-DE" altLang="de-DE" sz="2200">
                <a:solidFill>
                  <a:schemeClr val="tx1"/>
                </a:solidFill>
                <a:cs typeface="Arial" panose="020B0604020202020204" pitchFamily="34" charset="0"/>
              </a:rPr>
              <a:t>		   LTT mit PHA (unspezifisches Mitogen)</a:t>
            </a:r>
          </a:p>
          <a:p>
            <a:r>
              <a:rPr lang="de-DE" altLang="de-DE" sz="2200">
                <a:solidFill>
                  <a:schemeClr val="tx1"/>
                </a:solidFill>
                <a:cs typeface="Arial" panose="020B0604020202020204" pitchFamily="34" charset="0"/>
              </a:rPr>
              <a:t> 		   und mit Tetamum  	     </a:t>
            </a:r>
            <a:r>
              <a:rPr lang="de-DE" altLang="de-DE" sz="2200">
                <a:solidFill>
                  <a:srgbClr val="FF5050"/>
                </a:solidFill>
                <a:cs typeface="Arial" panose="020B0604020202020204" pitchFamily="34" charset="0"/>
              </a:rPr>
              <a:t>erniedrigt</a:t>
            </a:r>
            <a:endParaRPr lang="de-DE" altLang="de-DE" sz="2200">
              <a:solidFill>
                <a:srgbClr val="FF5050"/>
              </a:solidFill>
              <a:cs typeface="Times New Roman" panose="02020603050405020304" pitchFamily="18" charset="0"/>
            </a:endParaRPr>
          </a:p>
          <a:p>
            <a:pPr algn="just">
              <a:spcBef>
                <a:spcPct val="50000"/>
              </a:spcBef>
            </a:pPr>
            <a:r>
              <a:rPr lang="de-DE" altLang="de-DE">
                <a:solidFill>
                  <a:srgbClr val="FF5050"/>
                </a:solidFill>
                <a:cs typeface="Arial" panose="020B0604020202020204" pitchFamily="34" charset="0"/>
              </a:rPr>
              <a:t>Interpretation:</a:t>
            </a:r>
            <a:endParaRPr lang="de-DE" altLang="de-DE">
              <a:solidFill>
                <a:srgbClr val="FF5050"/>
              </a:solidFill>
              <a:cs typeface="Times New Roman" panose="02020603050405020304" pitchFamily="18" charset="0"/>
            </a:endParaRPr>
          </a:p>
          <a:p>
            <a:pPr>
              <a:spcBef>
                <a:spcPct val="25000"/>
              </a:spcBef>
            </a:pPr>
            <a:r>
              <a:rPr lang="de-DE" altLang="de-DE" sz="2200">
                <a:solidFill>
                  <a:schemeClr val="tx1"/>
                </a:solidFill>
                <a:cs typeface="Times New Roman" panose="02020603050405020304" pitchFamily="18" charset="0"/>
              </a:rPr>
              <a:t>Lymphopenie mit T- Zellmangel und leicht eingeschränkter T- Zellfunktion. Die B- Zellen sind nicht vermindert, weisen aber eine geringe Funktionseinschränkung auf. Die Erhöhung der CD4/ CD8 Ratio ist als Aktivierungszeichen bei Z. n. Infekt zu sehen.  Die Immunsuppression (LTT 26%) ist als Regulationsstörung zu werten. Das Immunprofil sollte zu einem späteren Zeitpunkt kontrolliert werden.</a:t>
            </a:r>
            <a:endParaRPr lang="de-AT" altLang="de-DE" sz="2200">
              <a:solidFill>
                <a:schemeClr val="tx1"/>
              </a:solidFill>
              <a:cs typeface="Times New Roman" panose="02020603050405020304" pitchFamily="18" charset="0"/>
            </a:endParaRPr>
          </a:p>
        </p:txBody>
      </p:sp>
      <p:sp>
        <p:nvSpPr>
          <p:cNvPr id="70659" name="Text Box 3">
            <a:extLst>
              <a:ext uri="{FF2B5EF4-FFF2-40B4-BE49-F238E27FC236}">
                <a16:creationId xmlns:a16="http://schemas.microsoft.com/office/drawing/2014/main" id="{E3D98F9A-E662-4411-BDEB-011842C1AEEF}"/>
              </a:ext>
            </a:extLst>
          </p:cNvPr>
          <p:cNvSpPr txBox="1">
            <a:spLocks noChangeArrowheads="1"/>
          </p:cNvSpPr>
          <p:nvPr/>
        </p:nvSpPr>
        <p:spPr bwMode="auto">
          <a:xfrm>
            <a:off x="7696200" y="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37C979B5-0B1B-4915-8D7A-C5F1BC72D038}"/>
              </a:ext>
            </a:extLst>
          </p:cNvPr>
          <p:cNvSpPr>
            <a:spLocks noGrp="1"/>
          </p:cNvSpPr>
          <p:nvPr>
            <p:ph type="sldNum" sz="quarter" idx="12"/>
          </p:nvPr>
        </p:nvSpPr>
        <p:spPr/>
        <p:txBody>
          <a:bodyPr/>
          <a:lstStyle/>
          <a:p>
            <a:fld id="{751499AA-E91F-4252-B34C-E4C56CD19173}" type="slidenum">
              <a:rPr lang="de-AT" altLang="de-DE"/>
              <a:pPr/>
              <a:t>38</a:t>
            </a:fld>
            <a:endParaRPr lang="de-AT" altLang="de-DE"/>
          </a:p>
        </p:txBody>
      </p:sp>
      <p:sp>
        <p:nvSpPr>
          <p:cNvPr id="58370" name="Text Box 2">
            <a:extLst>
              <a:ext uri="{FF2B5EF4-FFF2-40B4-BE49-F238E27FC236}">
                <a16:creationId xmlns:a16="http://schemas.microsoft.com/office/drawing/2014/main" id="{F0FCFD7D-2E6B-4F5C-9F7F-36242D5DF6B8}"/>
              </a:ext>
            </a:extLst>
          </p:cNvPr>
          <p:cNvSpPr txBox="1">
            <a:spLocks noChangeArrowheads="1"/>
          </p:cNvSpPr>
          <p:nvPr/>
        </p:nvSpPr>
        <p:spPr bwMode="auto">
          <a:xfrm>
            <a:off x="75438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58371" name="Text Box 3">
            <a:extLst>
              <a:ext uri="{FF2B5EF4-FFF2-40B4-BE49-F238E27FC236}">
                <a16:creationId xmlns:a16="http://schemas.microsoft.com/office/drawing/2014/main" id="{2FA9A0A2-41C0-4C15-8D01-4589E61EFE47}"/>
              </a:ext>
            </a:extLst>
          </p:cNvPr>
          <p:cNvSpPr txBox="1">
            <a:spLocks noChangeArrowheads="1"/>
          </p:cNvSpPr>
          <p:nvPr/>
        </p:nvSpPr>
        <p:spPr bwMode="auto">
          <a:xfrm>
            <a:off x="304800" y="1066800"/>
            <a:ext cx="8534400" cy="456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4826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endParaRPr lang="de-DE" altLang="de-DE">
              <a:solidFill>
                <a:srgbClr val="003399"/>
              </a:solidFill>
              <a:latin typeface="Arial" panose="020B0604020202020204" pitchFamily="34" charset="0"/>
              <a:cs typeface="Times New Roman" panose="02020603050405020304" pitchFamily="18" charset="0"/>
            </a:endParaRPr>
          </a:p>
          <a:p>
            <a:pPr>
              <a:spcBef>
                <a:spcPct val="25000"/>
              </a:spcBef>
            </a:pPr>
            <a:r>
              <a:rPr lang="de-DE" altLang="de-DE">
                <a:latin typeface="Arial" panose="020B0604020202020204" pitchFamily="34" charset="0"/>
                <a:cs typeface="Arial" panose="020B0604020202020204" pitchFamily="34" charset="0"/>
              </a:rPr>
              <a:t>Eine weiterführende Diagnostik ist z.Z.</a:t>
            </a:r>
            <a:r>
              <a:rPr lang="de-DE" altLang="de-DE">
                <a:solidFill>
                  <a:srgbClr val="003399"/>
                </a:solidFill>
                <a:latin typeface="Arial" panose="020B0604020202020204" pitchFamily="34" charset="0"/>
                <a:cs typeface="Arial" panose="020B0604020202020204" pitchFamily="34" charset="0"/>
              </a:rPr>
              <a:t> </a:t>
            </a:r>
            <a:r>
              <a:rPr lang="de-DE" altLang="de-DE">
                <a:solidFill>
                  <a:srgbClr val="FF0000"/>
                </a:solidFill>
                <a:latin typeface="Arial" panose="020B0604020202020204" pitchFamily="34" charset="0"/>
                <a:cs typeface="Arial" panose="020B0604020202020204" pitchFamily="34" charset="0"/>
              </a:rPr>
              <a:t>nicht indiziert</a:t>
            </a:r>
          </a:p>
          <a:p>
            <a:pPr>
              <a:spcBef>
                <a:spcPct val="25000"/>
              </a:spcBef>
            </a:pPr>
            <a:r>
              <a:rPr lang="de-DE" altLang="de-DE">
                <a:solidFill>
                  <a:srgbClr val="003399"/>
                </a:solidFill>
                <a:latin typeface="Arial" panose="020B0604020202020204" pitchFamily="34" charset="0"/>
                <a:cs typeface="Arial" panose="020B0604020202020204" pitchFamily="34" charset="0"/>
              </a:rPr>
              <a:t> </a:t>
            </a:r>
            <a:endParaRPr lang="de-DE" altLang="de-DE">
              <a:solidFill>
                <a:srgbClr val="003399"/>
              </a:solidFill>
              <a:latin typeface="Arial" panose="020B0604020202020204" pitchFamily="34" charset="0"/>
              <a:cs typeface="Times New Roman" panose="02020603050405020304" pitchFamily="18" charset="0"/>
            </a:endParaRPr>
          </a:p>
          <a:p>
            <a:r>
              <a:rPr lang="de-DE" altLang="de-DE">
                <a:latin typeface="Arial" panose="020B0604020202020204" pitchFamily="34" charset="0"/>
                <a:cs typeface="Arial" panose="020B0604020202020204" pitchFamily="34" charset="0"/>
              </a:rPr>
              <a:t>Die Fortsetzung der antibiotischen Therapie ist</a:t>
            </a:r>
            <a:r>
              <a:rPr lang="de-DE" altLang="de-DE">
                <a:solidFill>
                  <a:srgbClr val="003399"/>
                </a:solidFill>
                <a:latin typeface="Arial" panose="020B0604020202020204" pitchFamily="34" charset="0"/>
                <a:cs typeface="Arial" panose="020B0604020202020204" pitchFamily="34" charset="0"/>
              </a:rPr>
              <a:t> </a:t>
            </a:r>
            <a:r>
              <a:rPr lang="de-DE" altLang="de-DE">
                <a:solidFill>
                  <a:srgbClr val="FF0000"/>
                </a:solidFill>
                <a:latin typeface="Arial" panose="020B0604020202020204" pitchFamily="34" charset="0"/>
                <a:cs typeface="Arial" panose="020B0604020202020204" pitchFamily="34" charset="0"/>
              </a:rPr>
              <a:t>nicht indiziert</a:t>
            </a:r>
          </a:p>
          <a:p>
            <a:endParaRPr lang="de-DE" altLang="de-DE">
              <a:solidFill>
                <a:srgbClr val="003399"/>
              </a:solidFill>
              <a:latin typeface="Arial" panose="020B0604020202020204" pitchFamily="34" charset="0"/>
              <a:cs typeface="Times New Roman" panose="02020603050405020304" pitchFamily="18" charset="0"/>
            </a:endParaRPr>
          </a:p>
          <a:p>
            <a:pPr>
              <a:spcBef>
                <a:spcPct val="25000"/>
              </a:spcBef>
            </a:pPr>
            <a:r>
              <a:rPr lang="de-DE" altLang="de-DE">
                <a:latin typeface="Arial" panose="020B0604020202020204" pitchFamily="34" charset="0"/>
                <a:cs typeface="Arial" panose="020B0604020202020204" pitchFamily="34" charset="0"/>
              </a:rPr>
              <a:t>Es besteht der Verdacht auf das Vorliegen einer</a:t>
            </a:r>
            <a:r>
              <a:rPr lang="de-DE" altLang="de-DE">
                <a:solidFill>
                  <a:srgbClr val="003399"/>
                </a:solidFill>
                <a:latin typeface="Arial" panose="020B0604020202020204" pitchFamily="34" charset="0"/>
                <a:cs typeface="Arial" panose="020B0604020202020204" pitchFamily="34" charset="0"/>
              </a:rPr>
              <a:t> </a:t>
            </a:r>
            <a:r>
              <a:rPr lang="de-DE" altLang="de-DE">
                <a:solidFill>
                  <a:srgbClr val="FF0000"/>
                </a:solidFill>
                <a:latin typeface="Arial" panose="020B0604020202020204" pitchFamily="34" charset="0"/>
                <a:cs typeface="Arial" panose="020B0604020202020204" pitchFamily="34" charset="0"/>
              </a:rPr>
              <a:t>psychogenen Genese</a:t>
            </a:r>
            <a:r>
              <a:rPr lang="de-DE" altLang="de-DE">
                <a:solidFill>
                  <a:srgbClr val="003399"/>
                </a:solidFill>
                <a:latin typeface="Arial" panose="020B0604020202020204" pitchFamily="34" charset="0"/>
                <a:cs typeface="Arial" panose="020B0604020202020204" pitchFamily="34" charset="0"/>
              </a:rPr>
              <a:t> </a:t>
            </a:r>
            <a:r>
              <a:rPr lang="de-DE" altLang="de-DE">
                <a:latin typeface="Arial" panose="020B0604020202020204" pitchFamily="34" charset="0"/>
                <a:cs typeface="Arial" panose="020B0604020202020204" pitchFamily="34" charset="0"/>
              </a:rPr>
              <a:t>der beschriebenen Symptomatik.</a:t>
            </a:r>
            <a:endParaRPr lang="de-DE" altLang="de-DE">
              <a:latin typeface="Arial" panose="020B0604020202020204" pitchFamily="34" charset="0"/>
              <a:cs typeface="Times New Roman" panose="02020603050405020304" pitchFamily="18" charset="0"/>
            </a:endParaRPr>
          </a:p>
          <a:p>
            <a:pPr>
              <a:spcBef>
                <a:spcPct val="25000"/>
              </a:spcBef>
            </a:pPr>
            <a:endParaRPr lang="de-DE" altLang="de-DE">
              <a:solidFill>
                <a:srgbClr val="003399"/>
              </a:solidFill>
              <a:latin typeface="Arial" panose="020B0604020202020204" pitchFamily="34" charset="0"/>
              <a:cs typeface="Times New Roman" panose="02020603050405020304" pitchFamily="18" charset="0"/>
            </a:endParaRPr>
          </a:p>
          <a:p>
            <a:pPr>
              <a:spcBef>
                <a:spcPct val="25000"/>
              </a:spcBef>
            </a:pPr>
            <a:r>
              <a:rPr lang="de-DE" altLang="de-DE">
                <a:latin typeface="Arial" panose="020B0604020202020204" pitchFamily="34" charset="0"/>
                <a:cs typeface="Times New Roman" panose="02020603050405020304" pitchFamily="18" charset="0"/>
              </a:rPr>
              <a:t>Wir empfehlen diesbezüglich eine ambulante</a:t>
            </a:r>
            <a:r>
              <a:rPr lang="de-DE" altLang="de-DE">
                <a:solidFill>
                  <a:srgbClr val="003399"/>
                </a:solidFill>
                <a:latin typeface="Arial" panose="020B0604020202020204" pitchFamily="34" charset="0"/>
                <a:cs typeface="Times New Roman" panose="02020603050405020304" pitchFamily="18" charset="0"/>
              </a:rPr>
              <a:t> </a:t>
            </a:r>
            <a:r>
              <a:rPr lang="de-DE" altLang="de-DE">
                <a:solidFill>
                  <a:srgbClr val="FF0000"/>
                </a:solidFill>
                <a:latin typeface="Arial" panose="020B0604020202020204" pitchFamily="34" charset="0"/>
                <a:cs typeface="Times New Roman" panose="02020603050405020304" pitchFamily="18" charset="0"/>
              </a:rPr>
              <a:t>Psychotherapie</a:t>
            </a:r>
            <a:r>
              <a:rPr lang="de-AT" altLang="de-DE">
                <a:solidFill>
                  <a:srgbClr val="003399"/>
                </a:solidFill>
                <a:latin typeface="Arial" panose="020B0604020202020204" pitchFamily="34"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9A25FEA5-DC36-4DA1-BEE2-EB7B9F0E9613}"/>
              </a:ext>
            </a:extLst>
          </p:cNvPr>
          <p:cNvSpPr>
            <a:spLocks noGrp="1"/>
          </p:cNvSpPr>
          <p:nvPr>
            <p:ph type="sldNum" sz="quarter" idx="12"/>
          </p:nvPr>
        </p:nvSpPr>
        <p:spPr/>
        <p:txBody>
          <a:bodyPr/>
          <a:lstStyle/>
          <a:p>
            <a:fld id="{D9C7D765-7E76-4720-8036-BE9877086C70}" type="slidenum">
              <a:rPr lang="de-AT" altLang="de-DE"/>
              <a:pPr/>
              <a:t>39</a:t>
            </a:fld>
            <a:endParaRPr lang="de-AT" altLang="de-DE"/>
          </a:p>
        </p:txBody>
      </p:sp>
      <p:sp>
        <p:nvSpPr>
          <p:cNvPr id="59394" name="Text Box 2">
            <a:extLst>
              <a:ext uri="{FF2B5EF4-FFF2-40B4-BE49-F238E27FC236}">
                <a16:creationId xmlns:a16="http://schemas.microsoft.com/office/drawing/2014/main" id="{CE8B6391-7C30-4AC8-A6CA-8678E2C8781C}"/>
              </a:ext>
            </a:extLst>
          </p:cNvPr>
          <p:cNvSpPr txBox="1">
            <a:spLocks noChangeArrowheads="1"/>
          </p:cNvSpPr>
          <p:nvPr/>
        </p:nvSpPr>
        <p:spPr bwMode="auto">
          <a:xfrm>
            <a:off x="75438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59395" name="Text Box 3">
            <a:extLst>
              <a:ext uri="{FF2B5EF4-FFF2-40B4-BE49-F238E27FC236}">
                <a16:creationId xmlns:a16="http://schemas.microsoft.com/office/drawing/2014/main" id="{E02EBEC8-44EC-4DFC-88AF-FAB3A81B0673}"/>
              </a:ext>
            </a:extLst>
          </p:cNvPr>
          <p:cNvSpPr txBox="1">
            <a:spLocks noChangeArrowheads="1"/>
          </p:cNvSpPr>
          <p:nvPr/>
        </p:nvSpPr>
        <p:spPr bwMode="auto">
          <a:xfrm>
            <a:off x="857250" y="1570038"/>
            <a:ext cx="7429500" cy="371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solidFill>
                  <a:srgbClr val="CC0000"/>
                </a:solidFill>
                <a:cs typeface="Arial" panose="020B0604020202020204" pitchFamily="34" charset="0"/>
              </a:rPr>
              <a:t>Fortführung der Therapie</a:t>
            </a:r>
            <a:endParaRPr lang="de-DE" altLang="de-DE" sz="2800">
              <a:solidFill>
                <a:srgbClr val="CC0000"/>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18.01.06 bis 26.04 06</a:t>
            </a:r>
          </a:p>
          <a:p>
            <a:r>
              <a:rPr lang="de-DE" altLang="de-DE">
                <a:solidFill>
                  <a:schemeClr val="tx1"/>
                </a:solidFill>
                <a:cs typeface="Arial" panose="020B0604020202020204" pitchFamily="34" charset="0"/>
              </a:rPr>
              <a:t>Rifampicin 450 mg/die</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27.04.06 bis 31.07.06</a:t>
            </a:r>
          </a:p>
          <a:p>
            <a:r>
              <a:rPr lang="de-DE" altLang="de-DE">
                <a:solidFill>
                  <a:schemeClr val="tx1"/>
                </a:solidFill>
                <a:cs typeface="Arial" panose="020B0604020202020204" pitchFamily="34" charset="0"/>
              </a:rPr>
              <a:t>Clarithromycin  750mg/die oral</a:t>
            </a:r>
          </a:p>
          <a:p>
            <a:r>
              <a:rPr lang="de-DE" altLang="de-DE">
                <a:solidFill>
                  <a:schemeClr val="tx1"/>
                </a:solidFill>
                <a:cs typeface="Arial" panose="020B0604020202020204" pitchFamily="34" charset="0"/>
              </a:rPr>
              <a:t>		     im Juli 2006 500mg/die intravenös 			     und 2 x 250mg/die oral</a:t>
            </a:r>
            <a:endParaRPr lang="de-DE" altLang="de-DE">
              <a:solidFill>
                <a:schemeClr val="tx1"/>
              </a:solidFill>
              <a:cs typeface="Times New Roman" panose="02020603050405020304" pitchFamily="18" charset="0"/>
            </a:endParaRPr>
          </a:p>
          <a:p>
            <a:pPr algn="ctr">
              <a:spcBef>
                <a:spcPct val="50000"/>
              </a:spcBef>
            </a:pPr>
            <a:r>
              <a:rPr lang="de-DE" altLang="de-DE" sz="2800">
                <a:solidFill>
                  <a:srgbClr val="CC0000"/>
                </a:solidFill>
                <a:cs typeface="Times New Roman" panose="02020603050405020304" pitchFamily="18" charset="0"/>
              </a:rPr>
              <a:t>Danach Beschwerdefreiheit</a:t>
            </a:r>
            <a:r>
              <a:rPr lang="de-AT" altLang="de-DE"/>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5" name="Foliennummernplatzhalter 3">
            <a:extLst>
              <a:ext uri="{FF2B5EF4-FFF2-40B4-BE49-F238E27FC236}">
                <a16:creationId xmlns:a16="http://schemas.microsoft.com/office/drawing/2014/main" id="{0C333BAC-1C0C-4608-BAC7-5821A6702AC5}"/>
              </a:ext>
            </a:extLst>
          </p:cNvPr>
          <p:cNvSpPr>
            <a:spLocks noGrp="1"/>
          </p:cNvSpPr>
          <p:nvPr>
            <p:ph type="sldNum" sz="quarter" idx="12"/>
          </p:nvPr>
        </p:nvSpPr>
        <p:spPr/>
        <p:txBody>
          <a:bodyPr/>
          <a:lstStyle/>
          <a:p>
            <a:fld id="{5596E9D0-216E-494D-BB72-0647FFD9F5B6}" type="slidenum">
              <a:rPr lang="de-AT" altLang="de-DE"/>
              <a:pPr/>
              <a:t>4</a:t>
            </a:fld>
            <a:endParaRPr lang="de-AT" altLang="de-DE"/>
          </a:p>
        </p:txBody>
      </p:sp>
      <p:sp>
        <p:nvSpPr>
          <p:cNvPr id="35843" name="Text Box 3">
            <a:extLst>
              <a:ext uri="{FF2B5EF4-FFF2-40B4-BE49-F238E27FC236}">
                <a16:creationId xmlns:a16="http://schemas.microsoft.com/office/drawing/2014/main" id="{CE6ACADD-27D8-4447-8FF4-2BD2F6CAE57B}"/>
              </a:ext>
            </a:extLst>
          </p:cNvPr>
          <p:cNvSpPr txBox="1">
            <a:spLocks noChangeArrowheads="1"/>
          </p:cNvSpPr>
          <p:nvPr/>
        </p:nvSpPr>
        <p:spPr bwMode="auto">
          <a:xfrm>
            <a:off x="304800" y="735013"/>
            <a:ext cx="8534400"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indent="-284163">
              <a:defRPr sz="2400">
                <a:solidFill>
                  <a:schemeClr val="tx1"/>
                </a:solidFill>
                <a:latin typeface="Times New Roman" panose="02020603050405020304" pitchFamily="18" charset="0"/>
              </a:defRPr>
            </a:lvl1pPr>
            <a:lvl2pPr marL="474663">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de-DE" altLang="de-DE">
                <a:latin typeface="Arial" panose="020B0604020202020204" pitchFamily="34" charset="0"/>
                <a:cs typeface="Arial" panose="020B0604020202020204" pitchFamily="34" charset="0"/>
              </a:rPr>
              <a:t>Auswahl der Patienten</a:t>
            </a:r>
            <a:endParaRPr lang="de-DE" altLang="de-DE">
              <a:latin typeface="Courier New" panose="02070309020205020404" pitchFamily="49" charset="0"/>
              <a:cs typeface="Courier New" panose="02070309020205020404" pitchFamily="49" charset="0"/>
            </a:endParaRPr>
          </a:p>
          <a:p>
            <a:pPr>
              <a:spcBef>
                <a:spcPct val="50000"/>
              </a:spcBef>
            </a:pPr>
            <a:r>
              <a:rPr lang="de-DE" altLang="de-DE">
                <a:latin typeface="Arial" panose="020B0604020202020204" pitchFamily="34" charset="0"/>
                <a:cs typeface="Arial" panose="020B0604020202020204" pitchFamily="34" charset="0"/>
              </a:rPr>
              <a:t>Patient 1:	1,2 Jahre zu Beginn der Behandlung</a:t>
            </a:r>
            <a:endParaRPr lang="de-DE" altLang="de-DE">
              <a:latin typeface="Courier New" panose="02070309020205020404" pitchFamily="49" charset="0"/>
              <a:cs typeface="Courier New" panose="02070309020205020404" pitchFamily="49" charset="0"/>
            </a:endParaRPr>
          </a:p>
          <a:p>
            <a:pPr>
              <a:spcBef>
                <a:spcPct val="50000"/>
              </a:spcBef>
            </a:pPr>
            <a:r>
              <a:rPr lang="de-DE" altLang="de-DE">
                <a:latin typeface="Arial" panose="020B0604020202020204" pitchFamily="34" charset="0"/>
                <a:cs typeface="Arial" panose="020B0604020202020204" pitchFamily="34" charset="0"/>
              </a:rPr>
              <a:t>Patient 2:	5 Jahre zu Beginn der Behandlung, jetzt       			7 Jahre</a:t>
            </a:r>
            <a:endParaRPr lang="de-DE" altLang="de-DE">
              <a:latin typeface="Courier New" panose="02070309020205020404" pitchFamily="49" charset="0"/>
              <a:cs typeface="Courier New" panose="02070309020205020404" pitchFamily="49" charset="0"/>
            </a:endParaRPr>
          </a:p>
          <a:p>
            <a:pPr>
              <a:spcBef>
                <a:spcPct val="50000"/>
              </a:spcBef>
            </a:pPr>
            <a:r>
              <a:rPr lang="de-DE" altLang="de-DE">
                <a:latin typeface="Arial" panose="020B0604020202020204" pitchFamily="34" charset="0"/>
                <a:cs typeface="Arial" panose="020B0604020202020204" pitchFamily="34" charset="0"/>
              </a:rPr>
              <a:t>Patient 3:	12 Jahre, jetzt 14 Jahre</a:t>
            </a:r>
            <a:endParaRPr lang="de-DE" altLang="de-DE">
              <a:latin typeface="Courier New" panose="02070309020205020404" pitchFamily="49" charset="0"/>
              <a:cs typeface="Courier New" panose="02070309020205020404" pitchFamily="49" charset="0"/>
            </a:endParaRPr>
          </a:p>
          <a:p>
            <a:pPr>
              <a:spcBef>
                <a:spcPct val="50000"/>
              </a:spcBef>
            </a:pPr>
            <a:r>
              <a:rPr lang="de-DE" altLang="de-DE">
                <a:latin typeface="Arial" panose="020B0604020202020204" pitchFamily="34" charset="0"/>
                <a:cs typeface="Arial" panose="020B0604020202020204" pitchFamily="34" charset="0"/>
              </a:rPr>
              <a:t>Mir erschien es wichtig, Ihnen</a:t>
            </a:r>
            <a:endParaRPr lang="de-DE" altLang="de-DE">
              <a:latin typeface="Courier New" panose="02070309020205020404" pitchFamily="49" charset="0"/>
              <a:cs typeface="Courier New" panose="02070309020205020404" pitchFamily="49" charset="0"/>
            </a:endParaRPr>
          </a:p>
          <a:p>
            <a:pPr>
              <a:spcBef>
                <a:spcPct val="25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die Komplexität des Problems darzustellen,</a:t>
            </a:r>
            <a:endParaRPr lang="de-DE" altLang="de-DE">
              <a:latin typeface="Courier New" panose="02070309020205020404" pitchFamily="49" charset="0"/>
              <a:cs typeface="Courier New" panose="02070309020205020404" pitchFamily="49" charset="0"/>
            </a:endParaRPr>
          </a:p>
          <a:p>
            <a:pPr>
              <a:spcBef>
                <a:spcPct val="25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die Aufmerksamkeit auf wichtige Zusammenhänge zu    lenken, </a:t>
            </a:r>
            <a:endParaRPr lang="de-DE" altLang="de-DE">
              <a:latin typeface="Courier New" panose="02070309020205020404" pitchFamily="49" charset="0"/>
              <a:cs typeface="Courier New" panose="02070309020205020404" pitchFamily="49" charset="0"/>
            </a:endParaRPr>
          </a:p>
          <a:p>
            <a:pPr>
              <a:spcBef>
                <a:spcPct val="25000"/>
              </a:spcBef>
              <a:buFont typeface="Wingdings" panose="05000000000000000000" pitchFamily="2" charset="2"/>
              <a:buChar char="Ø"/>
            </a:pPr>
            <a:r>
              <a:rPr lang="de-DE" altLang="de-DE">
                <a:latin typeface="Arial" panose="020B0604020202020204" pitchFamily="34" charset="0"/>
                <a:cs typeface="Arial" panose="020B0604020202020204" pitchFamily="34" charset="0"/>
              </a:rPr>
              <a:t>zu den Erfahrungen, die ich während der Behandlung der einzelnen Patienten gesammelt habe, praktische Schlussfolgerungen bzw. </a:t>
            </a:r>
            <a:r>
              <a:rPr lang="de-DE" altLang="de-DE">
                <a:latin typeface="Arial" panose="020B0604020202020204" pitchFamily="34" charset="0"/>
                <a:cs typeface="Times New Roman" panose="02020603050405020304" pitchFamily="18" charset="0"/>
              </a:rPr>
              <a:t>Hypothesen zu formulieren</a:t>
            </a:r>
            <a:r>
              <a:rPr lang="de-AT" altLang="de-DE">
                <a:latin typeface="Arial" panose="020B0604020202020204" pitchFamily="34"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B59CDCE6-AAA1-4356-B123-C330730EA48D}"/>
              </a:ext>
            </a:extLst>
          </p:cNvPr>
          <p:cNvSpPr>
            <a:spLocks noGrp="1"/>
          </p:cNvSpPr>
          <p:nvPr>
            <p:ph type="sldNum" sz="quarter" idx="12"/>
          </p:nvPr>
        </p:nvSpPr>
        <p:spPr/>
        <p:txBody>
          <a:bodyPr/>
          <a:lstStyle/>
          <a:p>
            <a:fld id="{1F41C99D-1FFB-4218-BA74-AFD5094DDA22}" type="slidenum">
              <a:rPr lang="de-AT" altLang="de-DE"/>
              <a:pPr/>
              <a:t>40</a:t>
            </a:fld>
            <a:endParaRPr lang="de-AT" altLang="de-DE"/>
          </a:p>
        </p:txBody>
      </p:sp>
      <p:sp>
        <p:nvSpPr>
          <p:cNvPr id="60418" name="Text Box 2">
            <a:extLst>
              <a:ext uri="{FF2B5EF4-FFF2-40B4-BE49-F238E27FC236}">
                <a16:creationId xmlns:a16="http://schemas.microsoft.com/office/drawing/2014/main" id="{5877E20B-1E3B-45B9-B090-05DDD9702BB7}"/>
              </a:ext>
            </a:extLst>
          </p:cNvPr>
          <p:cNvSpPr txBox="1">
            <a:spLocks noChangeArrowheads="1"/>
          </p:cNvSpPr>
          <p:nvPr/>
        </p:nvSpPr>
        <p:spPr bwMode="auto">
          <a:xfrm>
            <a:off x="76200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
        <p:nvSpPr>
          <p:cNvPr id="60419" name="Text Box 3">
            <a:extLst>
              <a:ext uri="{FF2B5EF4-FFF2-40B4-BE49-F238E27FC236}">
                <a16:creationId xmlns:a16="http://schemas.microsoft.com/office/drawing/2014/main" id="{A81A2B08-9C65-426E-85FB-B3DDE08FFE64}"/>
              </a:ext>
            </a:extLst>
          </p:cNvPr>
          <p:cNvSpPr txBox="1">
            <a:spLocks noChangeArrowheads="1"/>
          </p:cNvSpPr>
          <p:nvPr/>
        </p:nvSpPr>
        <p:spPr bwMode="auto">
          <a:xfrm>
            <a:off x="571500" y="533400"/>
            <a:ext cx="8001000" cy="603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a:solidFill>
                  <a:srgbClr val="CC0000"/>
                </a:solidFill>
                <a:cs typeface="Arial" panose="020B0604020202020204" pitchFamily="34" charset="0"/>
              </a:rPr>
              <a:t>Nach Grippeimpfung akute Verschlechterung, deshalb Fortsetzung der Therapie:</a:t>
            </a:r>
          </a:p>
          <a:p>
            <a:pPr>
              <a:spcBef>
                <a:spcPct val="50000"/>
              </a:spcBef>
            </a:pPr>
            <a:r>
              <a:rPr lang="de-DE" altLang="de-DE" u="sng">
                <a:solidFill>
                  <a:schemeClr val="tx1"/>
                </a:solidFill>
                <a:cs typeface="Arial" panose="020B0604020202020204" pitchFamily="34" charset="0"/>
              </a:rPr>
              <a:t>07. 11. 06 bis 22. 11. 06</a:t>
            </a:r>
            <a:endParaRPr lang="de-DE" altLang="de-DE" u="sng">
              <a:solidFill>
                <a:schemeClr val="tx1"/>
              </a:solidFill>
              <a:cs typeface="Times New Roman" panose="02020603050405020304" pitchFamily="18" charset="0"/>
            </a:endParaRPr>
          </a:p>
          <a:p>
            <a:pPr>
              <a:spcBef>
                <a:spcPct val="25000"/>
              </a:spcBef>
            </a:pPr>
            <a:r>
              <a:rPr lang="de-DE" altLang="de-DE">
                <a:solidFill>
                  <a:schemeClr val="tx1"/>
                </a:solidFill>
                <a:cs typeface="Arial" panose="020B0604020202020204" pitchFamily="34" charset="0"/>
              </a:rPr>
              <a:t>Rifampicin 450mg/die</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zusätzlich Medivitan (Vitamin B) intramuskulär</a:t>
            </a:r>
            <a:endParaRPr lang="de-DE" altLang="de-DE">
              <a:solidFill>
                <a:schemeClr val="tx1"/>
              </a:solidFill>
              <a:cs typeface="Times New Roman" panose="02020603050405020304" pitchFamily="18" charset="0"/>
            </a:endParaRPr>
          </a:p>
          <a:p>
            <a:pPr>
              <a:spcBef>
                <a:spcPct val="25000"/>
              </a:spcBef>
            </a:pPr>
            <a:r>
              <a:rPr lang="de-DE" altLang="de-DE" u="sng">
                <a:solidFill>
                  <a:schemeClr val="tx1"/>
                </a:solidFill>
                <a:cs typeface="Arial" panose="020B0604020202020204" pitchFamily="34" charset="0"/>
              </a:rPr>
              <a:t>Januar 2007</a:t>
            </a:r>
            <a:r>
              <a:rPr lang="de-DE" altLang="de-DE">
                <a:solidFill>
                  <a:schemeClr val="tx1"/>
                </a:solidFill>
                <a:cs typeface="Arial" panose="020B0604020202020204" pitchFamily="34" charset="0"/>
              </a:rPr>
              <a:t> </a:t>
            </a:r>
            <a:endParaRPr lang="de-DE" altLang="de-DE">
              <a:solidFill>
                <a:schemeClr val="tx1"/>
              </a:solidFill>
              <a:cs typeface="Times New Roman" panose="02020603050405020304" pitchFamily="18" charset="0"/>
            </a:endParaRPr>
          </a:p>
          <a:p>
            <a:pPr>
              <a:spcBef>
                <a:spcPct val="25000"/>
              </a:spcBef>
            </a:pPr>
            <a:r>
              <a:rPr lang="de-DE" altLang="de-DE">
                <a:solidFill>
                  <a:schemeClr val="tx1"/>
                </a:solidFill>
                <a:cs typeface="Arial" panose="020B0604020202020204" pitchFamily="34" charset="0"/>
              </a:rPr>
              <a:t>Amantadin, wegen der Bornavirusinfektion</a:t>
            </a:r>
          </a:p>
          <a:p>
            <a:r>
              <a:rPr lang="de-DE" altLang="de-DE">
                <a:solidFill>
                  <a:schemeClr val="tx1"/>
                </a:solidFill>
                <a:cs typeface="Arial" panose="020B0604020202020204" pitchFamily="34" charset="0"/>
              </a:rPr>
              <a:t>1,2 Mill E Pendysin i. m. wöchentlich </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Beriglobin i. m. 14 tägig</a:t>
            </a:r>
            <a:endParaRPr lang="de-DE" altLang="de-DE">
              <a:solidFill>
                <a:schemeClr val="tx1"/>
              </a:solidFill>
              <a:cs typeface="Times New Roman" panose="02020603050405020304" pitchFamily="18" charset="0"/>
            </a:endParaRPr>
          </a:p>
          <a:p>
            <a:pPr>
              <a:spcBef>
                <a:spcPct val="25000"/>
              </a:spcBef>
            </a:pPr>
            <a:r>
              <a:rPr lang="de-DE" altLang="de-DE" u="sng">
                <a:solidFill>
                  <a:schemeClr val="tx1"/>
                </a:solidFill>
                <a:cs typeface="Arial" panose="020B0604020202020204" pitchFamily="34" charset="0"/>
              </a:rPr>
              <a:t>29. 01. 07 bis 10. 02. 07</a:t>
            </a:r>
            <a:r>
              <a:rPr lang="de-DE" altLang="de-DE">
                <a:solidFill>
                  <a:schemeClr val="tx1"/>
                </a:solidFill>
                <a:cs typeface="Arial" panose="020B0604020202020204" pitchFamily="34" charset="0"/>
              </a:rPr>
              <a:t>  insgesamt 10 Tage </a:t>
            </a:r>
            <a:endParaRPr lang="de-DE" altLang="de-DE">
              <a:solidFill>
                <a:schemeClr val="tx1"/>
              </a:solidFill>
              <a:cs typeface="Times New Roman" panose="02020603050405020304" pitchFamily="18" charset="0"/>
            </a:endParaRPr>
          </a:p>
          <a:p>
            <a:pPr>
              <a:spcBef>
                <a:spcPct val="25000"/>
              </a:spcBef>
            </a:pPr>
            <a:r>
              <a:rPr lang="de-DE" altLang="de-DE">
                <a:solidFill>
                  <a:schemeClr val="tx1"/>
                </a:solidFill>
                <a:cs typeface="Arial" panose="020B0604020202020204" pitchFamily="34" charset="0"/>
              </a:rPr>
              <a:t>Metronidazol 500 mg i.v. und 2 x 400mg oral pro Tag </a:t>
            </a:r>
            <a:endParaRPr lang="de-DE" altLang="de-DE">
              <a:solidFill>
                <a:schemeClr val="tx1"/>
              </a:solidFill>
              <a:cs typeface="Times New Roman" panose="02020603050405020304" pitchFamily="18" charset="0"/>
            </a:endParaRPr>
          </a:p>
          <a:p>
            <a:pPr>
              <a:spcBef>
                <a:spcPct val="25000"/>
              </a:spcBef>
            </a:pPr>
            <a:r>
              <a:rPr lang="de-DE" altLang="de-DE" u="sng">
                <a:solidFill>
                  <a:schemeClr val="tx1"/>
                </a:solidFill>
                <a:cs typeface="Times New Roman" panose="02020603050405020304" pitchFamily="18" charset="0"/>
              </a:rPr>
              <a:t>Bis 19.02. 07</a:t>
            </a:r>
            <a:r>
              <a:rPr lang="de-DE" altLang="de-DE">
                <a:solidFill>
                  <a:schemeClr val="tx1"/>
                </a:solidFill>
                <a:cs typeface="Times New Roman" panose="02020603050405020304" pitchFamily="18" charset="0"/>
              </a:rPr>
              <a:t>   2 x 400 mg Metronidazol oral</a:t>
            </a:r>
            <a:endParaRPr lang="de-AT" altLang="de-DE">
              <a:solidFill>
                <a:schemeClr val="tx1"/>
              </a:solidFill>
            </a:endParaRPr>
          </a:p>
          <a:p>
            <a:pPr>
              <a:spcBef>
                <a:spcPct val="25000"/>
              </a:spcBef>
            </a:pPr>
            <a:r>
              <a:rPr lang="de-AT" altLang="de-DE">
                <a:solidFill>
                  <a:srgbClr val="CC0000"/>
                </a:solidFill>
              </a:rPr>
              <a:t>Danach Beschwerdefreiheit, Immunprofil weitestgehend normalisiert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E9875D09-8B3E-4E45-B2F0-7AA5B5C8452E}"/>
              </a:ext>
            </a:extLst>
          </p:cNvPr>
          <p:cNvSpPr>
            <a:spLocks noGrp="1"/>
          </p:cNvSpPr>
          <p:nvPr>
            <p:ph type="sldNum" sz="quarter" idx="12"/>
          </p:nvPr>
        </p:nvSpPr>
        <p:spPr/>
        <p:txBody>
          <a:bodyPr/>
          <a:lstStyle/>
          <a:p>
            <a:fld id="{496E35D6-A558-40B4-857F-C6E998807BAB}" type="slidenum">
              <a:rPr lang="de-AT" altLang="de-DE"/>
              <a:pPr/>
              <a:t>41</a:t>
            </a:fld>
            <a:endParaRPr lang="de-AT" altLang="de-DE"/>
          </a:p>
        </p:txBody>
      </p:sp>
      <p:sp>
        <p:nvSpPr>
          <p:cNvPr id="61443" name="Text Box 3">
            <a:extLst>
              <a:ext uri="{FF2B5EF4-FFF2-40B4-BE49-F238E27FC236}">
                <a16:creationId xmlns:a16="http://schemas.microsoft.com/office/drawing/2014/main" id="{A0B42047-CDDE-4DC7-A8AF-D238A6A15875}"/>
              </a:ext>
            </a:extLst>
          </p:cNvPr>
          <p:cNvSpPr txBox="1">
            <a:spLocks noChangeArrowheads="1"/>
          </p:cNvSpPr>
          <p:nvPr/>
        </p:nvSpPr>
        <p:spPr bwMode="auto">
          <a:xfrm>
            <a:off x="495300" y="685800"/>
            <a:ext cx="8153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5000"/>
              </a:spcBef>
            </a:pPr>
            <a:r>
              <a:rPr lang="de-DE" altLang="de-DE">
                <a:solidFill>
                  <a:srgbClr val="CC0000"/>
                </a:solidFill>
                <a:cs typeface="Arial" panose="020B0604020202020204" pitchFamily="34" charset="0"/>
              </a:rPr>
              <a:t>Schlussfolgerungen aus diesem Fall</a:t>
            </a:r>
            <a:endParaRPr lang="de-DE" altLang="de-DE">
              <a:solidFill>
                <a:srgbClr val="CC0000"/>
              </a:solidFill>
              <a:cs typeface="Times New Roman" panose="02020603050405020304" pitchFamily="18" charset="0"/>
            </a:endParaRPr>
          </a:p>
          <a:p>
            <a:pPr>
              <a:spcBef>
                <a:spcPct val="25000"/>
              </a:spcBef>
            </a:pPr>
            <a:r>
              <a:rPr lang="de-DE" altLang="de-DE" sz="2000">
                <a:solidFill>
                  <a:schemeClr val="tx1"/>
                </a:solidFill>
                <a:cs typeface="Times New Roman" panose="02020603050405020304" pitchFamily="18" charset="0"/>
              </a:rPr>
              <a:t>Hochfieberhafte in Schüben verlaufende Infektionen mit einer kaum nachvollziehbaren Symptomvielfalt weisen auf eine durch Zecken übertragene Erkrankung hin. </a:t>
            </a:r>
            <a:r>
              <a:rPr lang="de-DE" altLang="de-DE" sz="2000">
                <a:solidFill>
                  <a:schemeClr val="tx1"/>
                </a:solidFill>
                <a:cs typeface="Arial" panose="020B0604020202020204" pitchFamily="34" charset="0"/>
              </a:rPr>
              <a:t>CO–Infektionen sollten in solchen Fällen von Anfang an in Betracht gezogen werden.</a:t>
            </a:r>
            <a:endParaRPr lang="de-DE" altLang="de-DE" sz="2000">
              <a:solidFill>
                <a:schemeClr val="tx1"/>
              </a:solidFill>
              <a:latin typeface="Courier New" panose="02070309020205020404" pitchFamily="49" charset="0"/>
              <a:cs typeface="Courier New" panose="02070309020205020404" pitchFamily="49" charset="0"/>
            </a:endParaRPr>
          </a:p>
          <a:p>
            <a:pPr>
              <a:spcBef>
                <a:spcPct val="25000"/>
              </a:spcBef>
            </a:pPr>
            <a:r>
              <a:rPr lang="de-DE" altLang="de-DE" sz="2000">
                <a:solidFill>
                  <a:schemeClr val="tx1"/>
                </a:solidFill>
                <a:cs typeface="Arial" panose="020B0604020202020204" pitchFamily="34" charset="0"/>
              </a:rPr>
              <a:t>Für den bei diesem Mädchen besonders schweren Verlauf mit extremen Fieberschüben, scheint nach meiner Auffassung die Babesieninfektion verantwortlich zu sein. Babesien sind Protozoen, die ein malariaähnliches Krankheitsbild verursachen.</a:t>
            </a:r>
            <a:endParaRPr lang="de-DE" altLang="de-DE" sz="2000">
              <a:solidFill>
                <a:schemeClr val="tx1"/>
              </a:solidFill>
              <a:latin typeface="Courier New" panose="02070309020205020404" pitchFamily="49" charset="0"/>
              <a:cs typeface="Courier New" panose="02070309020205020404" pitchFamily="49" charset="0"/>
            </a:endParaRPr>
          </a:p>
          <a:p>
            <a:pPr>
              <a:spcBef>
                <a:spcPct val="25000"/>
              </a:spcBef>
            </a:pPr>
            <a:r>
              <a:rPr lang="de-DE" altLang="de-DE" sz="2000">
                <a:solidFill>
                  <a:schemeClr val="tx1"/>
                </a:solidFill>
                <a:cs typeface="Arial" panose="020B0604020202020204" pitchFamily="34" charset="0"/>
              </a:rPr>
              <a:t>Verschiedene Infektionen scheinen sich gegenseitig zu beeinflussen. Wahrscheinlich ist als Folge der Immunsuppression die Yersinieninfektion </a:t>
            </a:r>
            <a:r>
              <a:rPr lang="de-DE" altLang="de-DE" sz="2000">
                <a:solidFill>
                  <a:schemeClr val="tx1"/>
                </a:solidFill>
                <a:cs typeface="Times New Roman" panose="02020603050405020304" pitchFamily="18" charset="0"/>
              </a:rPr>
              <a:t>wieder aufgeflackert und hat zu der akuten Bauchschmerzsymptomatik mit Appendizitisverdacht geführt.</a:t>
            </a:r>
            <a:r>
              <a:rPr lang="de-AT" altLang="de-DE" sz="2000">
                <a:solidFill>
                  <a:schemeClr val="tx1"/>
                </a:solidFill>
              </a:rPr>
              <a:t> </a:t>
            </a:r>
          </a:p>
          <a:p>
            <a:pPr>
              <a:spcBef>
                <a:spcPct val="25000"/>
              </a:spcBef>
            </a:pPr>
            <a:r>
              <a:rPr lang="de-DE" altLang="de-DE" sz="2000">
                <a:solidFill>
                  <a:schemeClr val="tx1"/>
                </a:solidFill>
                <a:cs typeface="Arial" panose="020B0604020202020204" pitchFamily="34" charset="0"/>
              </a:rPr>
              <a:t>Je umfangreicher das Erregerspektrum, desto dramatischer und progredienter der Verlauf.</a:t>
            </a:r>
            <a:endParaRPr lang="de-AT" altLang="de-DE" sz="2000">
              <a:solidFill>
                <a:schemeClr val="tx1"/>
              </a:solidFill>
            </a:endParaRPr>
          </a:p>
        </p:txBody>
      </p:sp>
      <p:sp>
        <p:nvSpPr>
          <p:cNvPr id="61444" name="Text Box 4">
            <a:extLst>
              <a:ext uri="{FF2B5EF4-FFF2-40B4-BE49-F238E27FC236}">
                <a16:creationId xmlns:a16="http://schemas.microsoft.com/office/drawing/2014/main" id="{E4EA42C1-8DCE-448B-A27B-F595BEF77EA5}"/>
              </a:ext>
            </a:extLst>
          </p:cNvPr>
          <p:cNvSpPr txBox="1">
            <a:spLocks noChangeArrowheads="1"/>
          </p:cNvSpPr>
          <p:nvPr/>
        </p:nvSpPr>
        <p:spPr bwMode="auto">
          <a:xfrm>
            <a:off x="7696200" y="1524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5BDC3EC3-3888-4F29-8691-FEF2DF6EAFF5}"/>
              </a:ext>
            </a:extLst>
          </p:cNvPr>
          <p:cNvSpPr>
            <a:spLocks noGrp="1"/>
          </p:cNvSpPr>
          <p:nvPr>
            <p:ph type="sldNum" sz="quarter" idx="12"/>
          </p:nvPr>
        </p:nvSpPr>
        <p:spPr/>
        <p:txBody>
          <a:bodyPr/>
          <a:lstStyle/>
          <a:p>
            <a:fld id="{A11C30BC-98A2-4C94-96BF-1FF36A7EA3E6}" type="slidenum">
              <a:rPr lang="de-AT" altLang="de-DE"/>
              <a:pPr/>
              <a:t>42</a:t>
            </a:fld>
            <a:endParaRPr lang="de-AT" altLang="de-DE"/>
          </a:p>
        </p:txBody>
      </p:sp>
      <p:sp>
        <p:nvSpPr>
          <p:cNvPr id="62466" name="Text Box 2">
            <a:extLst>
              <a:ext uri="{FF2B5EF4-FFF2-40B4-BE49-F238E27FC236}">
                <a16:creationId xmlns:a16="http://schemas.microsoft.com/office/drawing/2014/main" id="{0F426244-0A2E-4EF6-9FFA-2CAF3D85B8B1}"/>
              </a:ext>
            </a:extLst>
          </p:cNvPr>
          <p:cNvSpPr txBox="1">
            <a:spLocks noChangeArrowheads="1"/>
          </p:cNvSpPr>
          <p:nvPr/>
        </p:nvSpPr>
        <p:spPr bwMode="auto">
          <a:xfrm>
            <a:off x="495300" y="601663"/>
            <a:ext cx="81534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5000"/>
              </a:spcBef>
            </a:pPr>
            <a:r>
              <a:rPr lang="de-DE" altLang="de-DE" sz="2000">
                <a:solidFill>
                  <a:schemeClr val="tx1"/>
                </a:solidFill>
                <a:cs typeface="Arial" panose="020B0604020202020204" pitchFamily="34" charset="0"/>
              </a:rPr>
              <a:t>Eine Immunsuppression lässt sich nicht auf eine einfache Regulationsstörung bei einem Infekt zurückführen, sondern sie weist in der Regel auf eine chronisch persistierende Infektion hin.</a:t>
            </a:r>
            <a:endParaRPr lang="de-DE" altLang="de-DE" sz="2000">
              <a:solidFill>
                <a:schemeClr val="tx1"/>
              </a:solidFill>
              <a:cs typeface="Times New Roman" panose="02020603050405020304" pitchFamily="18" charset="0"/>
            </a:endParaRPr>
          </a:p>
          <a:p>
            <a:pPr>
              <a:spcBef>
                <a:spcPct val="25000"/>
              </a:spcBef>
            </a:pPr>
            <a:r>
              <a:rPr lang="de-DE" altLang="de-DE" sz="2000">
                <a:solidFill>
                  <a:schemeClr val="tx1"/>
                </a:solidFill>
                <a:cs typeface="Arial" panose="020B0604020202020204" pitchFamily="34" charset="0"/>
              </a:rPr>
              <a:t>Diagnostisch fand man, wie auch bei den anderen Patienten in den Kliniken keine Erreger. Hier besteht dringend Handlungs-bedarf.</a:t>
            </a:r>
          </a:p>
          <a:p>
            <a:pPr>
              <a:spcBef>
                <a:spcPct val="25000"/>
              </a:spcBef>
            </a:pPr>
            <a:r>
              <a:rPr lang="de-DE" altLang="de-DE" sz="2000">
                <a:solidFill>
                  <a:schemeClr val="tx1"/>
                </a:solidFill>
                <a:cs typeface="Arial" panose="020B0604020202020204" pitchFamily="34" charset="0"/>
              </a:rPr>
              <a:t>Eine zusätzliche Schwächung des Immunsystems (Tonsillektomie und die Grippeimpfung) führt zu erheblicher Symptomverstär-kung.</a:t>
            </a:r>
            <a:endParaRPr lang="de-DE" altLang="de-DE" sz="2000">
              <a:solidFill>
                <a:schemeClr val="tx1"/>
              </a:solidFill>
              <a:latin typeface="Courier New" panose="02070309020205020404" pitchFamily="49" charset="0"/>
              <a:cs typeface="Courier New" panose="02070309020205020404" pitchFamily="49" charset="0"/>
            </a:endParaRPr>
          </a:p>
          <a:p>
            <a:pPr>
              <a:spcBef>
                <a:spcPct val="25000"/>
              </a:spcBef>
            </a:pPr>
            <a:r>
              <a:rPr lang="de-DE" altLang="de-DE" sz="2000">
                <a:solidFill>
                  <a:schemeClr val="tx1"/>
                </a:solidFill>
                <a:cs typeface="Times New Roman" panose="02020603050405020304" pitchFamily="18" charset="0"/>
              </a:rPr>
              <a:t>Den Durchbruch während der langwierigen Therapie brachten die Infusionen mit Metronidazol. Ich führe den Therapieerfolg darauf zurück, dass Metronidazol sowohl gegen Parasiten (Babesien) als auch bei Cystenformen wirksam ist.</a:t>
            </a:r>
            <a:r>
              <a:rPr lang="de-AT" altLang="de-DE" sz="2000">
                <a:solidFill>
                  <a:schemeClr val="tx1"/>
                </a:solidFill>
                <a:cs typeface="Times New Roman" panose="02020603050405020304" pitchFamily="18" charset="0"/>
              </a:rPr>
              <a:t> </a:t>
            </a:r>
            <a:endParaRPr lang="de-DE" altLang="de-DE" sz="2000">
              <a:solidFill>
                <a:schemeClr val="tx1"/>
              </a:solidFill>
              <a:cs typeface="Times New Roman" panose="02020603050405020304" pitchFamily="18" charset="0"/>
            </a:endParaRPr>
          </a:p>
          <a:p>
            <a:pPr>
              <a:spcBef>
                <a:spcPct val="50000"/>
              </a:spcBef>
            </a:pPr>
            <a:r>
              <a:rPr lang="de-DE" altLang="de-DE" sz="2000" u="sng">
                <a:solidFill>
                  <a:srgbClr val="CC0000"/>
                </a:solidFill>
                <a:cs typeface="Arial" panose="020B0604020202020204" pitchFamily="34" charset="0"/>
              </a:rPr>
              <a:t>Auch bei diesem Fall zeigt sich:</a:t>
            </a:r>
            <a:endParaRPr lang="de-DE" altLang="de-DE" sz="2000" u="sng">
              <a:solidFill>
                <a:srgbClr val="CC0000"/>
              </a:solidFill>
              <a:cs typeface="Times New Roman" panose="02020603050405020304" pitchFamily="18" charset="0"/>
            </a:endParaRPr>
          </a:p>
          <a:p>
            <a:pPr>
              <a:spcBef>
                <a:spcPct val="25000"/>
              </a:spcBef>
            </a:pPr>
            <a:r>
              <a:rPr lang="de-DE" altLang="de-DE" sz="2000">
                <a:solidFill>
                  <a:srgbClr val="CC0000"/>
                </a:solidFill>
                <a:cs typeface="Arial" panose="020B0604020202020204" pitchFamily="34" charset="0"/>
              </a:rPr>
              <a:t>Man sollte therapeutisch nichts unversucht lassen und einfach nicht aufgeben. </a:t>
            </a:r>
            <a:r>
              <a:rPr lang="de-DE" altLang="de-DE" sz="2000">
                <a:solidFill>
                  <a:srgbClr val="CC0000"/>
                </a:solidFill>
                <a:cs typeface="Times New Roman" panose="02020603050405020304" pitchFamily="18" charset="0"/>
              </a:rPr>
              <a:t>Die gegenwärtige Tendenz die Symptome der Patienten als psychogen anzusehen hat fatale Folgen.</a:t>
            </a:r>
            <a:endParaRPr lang="de-AT" altLang="de-DE" sz="2000">
              <a:solidFill>
                <a:srgbClr val="CC0000"/>
              </a:solidFill>
              <a:cs typeface="Times New Roman" panose="02020603050405020304" pitchFamily="18" charset="0"/>
            </a:endParaRPr>
          </a:p>
        </p:txBody>
      </p:sp>
      <p:sp>
        <p:nvSpPr>
          <p:cNvPr id="62467" name="Text Box 3">
            <a:extLst>
              <a:ext uri="{FF2B5EF4-FFF2-40B4-BE49-F238E27FC236}">
                <a16:creationId xmlns:a16="http://schemas.microsoft.com/office/drawing/2014/main" id="{80464F57-5593-496D-95B4-91C41634D484}"/>
              </a:ext>
            </a:extLst>
          </p:cNvPr>
          <p:cNvSpPr txBox="1">
            <a:spLocks noChangeArrowheads="1"/>
          </p:cNvSpPr>
          <p:nvPr/>
        </p:nvSpPr>
        <p:spPr bwMode="auto">
          <a:xfrm>
            <a:off x="7696200" y="1524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1B1FF"/>
        </a:solidFill>
        <a:effectLst/>
      </p:bgPr>
    </p:bg>
    <p:spTree>
      <p:nvGrpSpPr>
        <p:cNvPr id="1" name=""/>
        <p:cNvGrpSpPr/>
        <p:nvPr/>
      </p:nvGrpSpPr>
      <p:grpSpPr>
        <a:xfrm>
          <a:off x="0" y="0"/>
          <a:ext cx="0" cy="0"/>
          <a:chOff x="0" y="0"/>
          <a:chExt cx="0" cy="0"/>
        </a:xfrm>
      </p:grpSpPr>
      <p:sp>
        <p:nvSpPr>
          <p:cNvPr id="10" name="Foliennummernplatzhalter 3">
            <a:extLst>
              <a:ext uri="{FF2B5EF4-FFF2-40B4-BE49-F238E27FC236}">
                <a16:creationId xmlns:a16="http://schemas.microsoft.com/office/drawing/2014/main" id="{6C3AECC7-099E-4906-ADAC-C94681558BD8}"/>
              </a:ext>
            </a:extLst>
          </p:cNvPr>
          <p:cNvSpPr>
            <a:spLocks noGrp="1"/>
          </p:cNvSpPr>
          <p:nvPr>
            <p:ph type="sldNum" sz="quarter" idx="12"/>
          </p:nvPr>
        </p:nvSpPr>
        <p:spPr/>
        <p:txBody>
          <a:bodyPr/>
          <a:lstStyle/>
          <a:p>
            <a:fld id="{B602D451-1C51-40AC-AEDD-A0C801A142A1}" type="slidenum">
              <a:rPr lang="de-AT" altLang="de-DE"/>
              <a:pPr/>
              <a:t>43</a:t>
            </a:fld>
            <a:endParaRPr lang="de-AT" altLang="de-DE"/>
          </a:p>
        </p:txBody>
      </p:sp>
      <p:pic>
        <p:nvPicPr>
          <p:cNvPr id="31747" name="Picture 3">
            <a:extLst>
              <a:ext uri="{FF2B5EF4-FFF2-40B4-BE49-F238E27FC236}">
                <a16:creationId xmlns:a16="http://schemas.microsoft.com/office/drawing/2014/main" id="{6B7795DD-7BF0-4CE9-97B9-8F412DE0C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08000"/>
            <a:ext cx="2106613" cy="314960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a:extLst>
              <a:ext uri="{FF2B5EF4-FFF2-40B4-BE49-F238E27FC236}">
                <a16:creationId xmlns:a16="http://schemas.microsoft.com/office/drawing/2014/main" id="{C3165326-B509-45CE-896C-4D04136C5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524250" cy="2922588"/>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a:extLst>
              <a:ext uri="{FF2B5EF4-FFF2-40B4-BE49-F238E27FC236}">
                <a16:creationId xmlns:a16="http://schemas.microsoft.com/office/drawing/2014/main" id="{DFF024C3-606C-4643-9865-9A78E3D32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4114800"/>
            <a:ext cx="2705100" cy="2393950"/>
          </a:xfrm>
          <a:prstGeom prst="rect">
            <a:avLst/>
          </a:prstGeom>
          <a:noFill/>
          <a:extLst>
            <a:ext uri="{909E8E84-426E-40DD-AFC4-6F175D3DCCD1}">
              <a14:hiddenFill xmlns:a14="http://schemas.microsoft.com/office/drawing/2010/main">
                <a:solidFill>
                  <a:srgbClr val="FFFFFF"/>
                </a:solidFill>
              </a14:hiddenFill>
            </a:ext>
          </a:extLst>
        </p:spPr>
      </p:pic>
      <p:sp>
        <p:nvSpPr>
          <p:cNvPr id="31750" name="Text Box 6">
            <a:extLst>
              <a:ext uri="{FF2B5EF4-FFF2-40B4-BE49-F238E27FC236}">
                <a16:creationId xmlns:a16="http://schemas.microsoft.com/office/drawing/2014/main" id="{D438BD3B-A095-4BD5-B017-557D7F93327E}"/>
              </a:ext>
            </a:extLst>
          </p:cNvPr>
          <p:cNvSpPr txBox="1">
            <a:spLocks noChangeArrowheads="1"/>
          </p:cNvSpPr>
          <p:nvPr/>
        </p:nvSpPr>
        <p:spPr bwMode="auto">
          <a:xfrm>
            <a:off x="3581400" y="6096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t>Patient 1</a:t>
            </a:r>
          </a:p>
        </p:txBody>
      </p:sp>
      <p:sp>
        <p:nvSpPr>
          <p:cNvPr id="31751" name="Text Box 7">
            <a:extLst>
              <a:ext uri="{FF2B5EF4-FFF2-40B4-BE49-F238E27FC236}">
                <a16:creationId xmlns:a16="http://schemas.microsoft.com/office/drawing/2014/main" id="{6AEF7BE7-CE74-4554-A023-5AD47E1C331C}"/>
              </a:ext>
            </a:extLst>
          </p:cNvPr>
          <p:cNvSpPr txBox="1">
            <a:spLocks noChangeArrowheads="1"/>
          </p:cNvSpPr>
          <p:nvPr/>
        </p:nvSpPr>
        <p:spPr bwMode="auto">
          <a:xfrm>
            <a:off x="7543800" y="4648200"/>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t>Patient 2</a:t>
            </a:r>
          </a:p>
        </p:txBody>
      </p:sp>
      <p:sp>
        <p:nvSpPr>
          <p:cNvPr id="31752" name="Text Box 8">
            <a:extLst>
              <a:ext uri="{FF2B5EF4-FFF2-40B4-BE49-F238E27FC236}">
                <a16:creationId xmlns:a16="http://schemas.microsoft.com/office/drawing/2014/main" id="{F83618DC-771F-4D7D-9F40-291067331DC4}"/>
              </a:ext>
            </a:extLst>
          </p:cNvPr>
          <p:cNvSpPr txBox="1">
            <a:spLocks noChangeArrowheads="1"/>
          </p:cNvSpPr>
          <p:nvPr/>
        </p:nvSpPr>
        <p:spPr bwMode="auto">
          <a:xfrm>
            <a:off x="4724400" y="60960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t>Patient 3</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50000">
              <a:srgbClr val="FFC1FF"/>
            </a:gs>
            <a:gs pos="100000">
              <a:srgbClr val="CCCCFF"/>
            </a:gs>
          </a:gsLst>
          <a:lin ang="18900000" scaled="1"/>
        </a:gradFill>
        <a:effectLst/>
      </p:bgPr>
    </p:bg>
    <p:spTree>
      <p:nvGrpSpPr>
        <p:cNvPr id="1" name=""/>
        <p:cNvGrpSpPr/>
        <p:nvPr/>
      </p:nvGrpSpPr>
      <p:grpSpPr>
        <a:xfrm>
          <a:off x="0" y="0"/>
          <a:ext cx="0" cy="0"/>
          <a:chOff x="0" y="0"/>
          <a:chExt cx="0" cy="0"/>
        </a:xfrm>
      </p:grpSpPr>
      <p:sp>
        <p:nvSpPr>
          <p:cNvPr id="8" name="Foliennummernplatzhalter 3">
            <a:extLst>
              <a:ext uri="{FF2B5EF4-FFF2-40B4-BE49-F238E27FC236}">
                <a16:creationId xmlns:a16="http://schemas.microsoft.com/office/drawing/2014/main" id="{269D0FAA-E372-4A2E-8F6A-579629341B0E}"/>
              </a:ext>
            </a:extLst>
          </p:cNvPr>
          <p:cNvSpPr>
            <a:spLocks noGrp="1"/>
          </p:cNvSpPr>
          <p:nvPr>
            <p:ph type="sldNum" sz="quarter" idx="12"/>
          </p:nvPr>
        </p:nvSpPr>
        <p:spPr/>
        <p:txBody>
          <a:bodyPr/>
          <a:lstStyle/>
          <a:p>
            <a:fld id="{D5A6B23E-6EBD-4B8E-AEEA-22DAA17EB37E}" type="slidenum">
              <a:rPr lang="de-AT" altLang="de-DE"/>
              <a:pPr/>
              <a:t>44</a:t>
            </a:fld>
            <a:endParaRPr lang="de-AT" altLang="de-DE"/>
          </a:p>
        </p:txBody>
      </p:sp>
      <p:pic>
        <p:nvPicPr>
          <p:cNvPr id="50179" name="Picture 3">
            <a:extLst>
              <a:ext uri="{FF2B5EF4-FFF2-40B4-BE49-F238E27FC236}">
                <a16:creationId xmlns:a16="http://schemas.microsoft.com/office/drawing/2014/main" id="{C1D84081-9B2D-4E8A-A3A8-77FBF949F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2870200"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a:extLst>
              <a:ext uri="{FF2B5EF4-FFF2-40B4-BE49-F238E27FC236}">
                <a16:creationId xmlns:a16="http://schemas.microsoft.com/office/drawing/2014/main" id="{84282847-906E-46D0-9878-1DEA7525A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124200"/>
            <a:ext cx="2576513" cy="333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Text Box 6">
            <a:extLst>
              <a:ext uri="{FF2B5EF4-FFF2-40B4-BE49-F238E27FC236}">
                <a16:creationId xmlns:a16="http://schemas.microsoft.com/office/drawing/2014/main" id="{9E7EB822-43DE-4C73-9A9A-884F6B42A61D}"/>
              </a:ext>
            </a:extLst>
          </p:cNvPr>
          <p:cNvSpPr txBox="1">
            <a:spLocks noChangeArrowheads="1"/>
          </p:cNvSpPr>
          <p:nvPr/>
        </p:nvSpPr>
        <p:spPr bwMode="auto">
          <a:xfrm>
            <a:off x="3733800" y="685800"/>
            <a:ext cx="5257800" cy="1676400"/>
          </a:xfrm>
          <a:prstGeom prst="rect">
            <a:avLst/>
          </a:prstGeom>
          <a:solidFill>
            <a:srgbClr val="EB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000">
                <a:cs typeface="Arial" panose="020B0604020202020204" pitchFamily="34" charset="0"/>
              </a:rPr>
              <a:t>2 jähriges Mädchen war von der Ostsee-küste nach Berlin gezogen. Dort wurde sie trotz Erythema migrans nicht behandelt.</a:t>
            </a:r>
            <a:endParaRPr lang="de-DE" altLang="de-DE" sz="2000">
              <a:latin typeface="Courier New" panose="02070309020205020404" pitchFamily="49" charset="0"/>
              <a:cs typeface="Courier New" panose="02070309020205020404" pitchFamily="49" charset="0"/>
            </a:endParaRPr>
          </a:p>
          <a:p>
            <a:r>
              <a:rPr lang="de-DE" altLang="de-DE" sz="2000">
                <a:cs typeface="Times New Roman" panose="02020603050405020304" pitchFamily="18" charset="0"/>
              </a:rPr>
              <a:t>Behandlung bei mir insgesamt 4 Monate</a:t>
            </a:r>
            <a:r>
              <a:rPr lang="de-AT" altLang="de-DE"/>
              <a:t>.</a:t>
            </a:r>
          </a:p>
        </p:txBody>
      </p:sp>
      <p:sp>
        <p:nvSpPr>
          <p:cNvPr id="50183" name="Text Box 7">
            <a:extLst>
              <a:ext uri="{FF2B5EF4-FFF2-40B4-BE49-F238E27FC236}">
                <a16:creationId xmlns:a16="http://schemas.microsoft.com/office/drawing/2014/main" id="{CD2F7DAD-90CD-481E-B1CD-1D5C5630A95C}"/>
              </a:ext>
            </a:extLst>
          </p:cNvPr>
          <p:cNvSpPr txBox="1">
            <a:spLocks noChangeArrowheads="1"/>
          </p:cNvSpPr>
          <p:nvPr/>
        </p:nvSpPr>
        <p:spPr bwMode="auto">
          <a:xfrm>
            <a:off x="533400" y="4724400"/>
            <a:ext cx="4876800" cy="1676400"/>
          </a:xfrm>
          <a:prstGeom prst="rect">
            <a:avLst/>
          </a:prstGeom>
          <a:solidFill>
            <a:srgbClr val="D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a:cs typeface="Times New Roman" panose="02020603050405020304" pitchFamily="18" charset="0"/>
              </a:rPr>
              <a:t>5 jähriges Mädchen wurde von der Selbsthilfegruppe zu mir geschickt, weil der behandelnde Kinderarzt trotz Erythema migrans eine Therapie verweigerte</a:t>
            </a:r>
            <a:r>
              <a:rPr lang="de-AT" altLang="de-DE"/>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1B1FF"/>
        </a:solidFill>
        <a:effectLst/>
      </p:bgPr>
    </p:bg>
    <p:spTree>
      <p:nvGrpSpPr>
        <p:cNvPr id="1" name=""/>
        <p:cNvGrpSpPr/>
        <p:nvPr/>
      </p:nvGrpSpPr>
      <p:grpSpPr>
        <a:xfrm>
          <a:off x="0" y="0"/>
          <a:ext cx="0" cy="0"/>
          <a:chOff x="0" y="0"/>
          <a:chExt cx="0" cy="0"/>
        </a:xfrm>
      </p:grpSpPr>
      <p:sp>
        <p:nvSpPr>
          <p:cNvPr id="8" name="Foliennummernplatzhalter 3">
            <a:extLst>
              <a:ext uri="{FF2B5EF4-FFF2-40B4-BE49-F238E27FC236}">
                <a16:creationId xmlns:a16="http://schemas.microsoft.com/office/drawing/2014/main" id="{F5CE8649-953B-4129-AC7A-71F309962208}"/>
              </a:ext>
            </a:extLst>
          </p:cNvPr>
          <p:cNvSpPr>
            <a:spLocks noGrp="1"/>
          </p:cNvSpPr>
          <p:nvPr>
            <p:ph type="sldNum" sz="quarter" idx="12"/>
          </p:nvPr>
        </p:nvSpPr>
        <p:spPr/>
        <p:txBody>
          <a:bodyPr/>
          <a:lstStyle/>
          <a:p>
            <a:fld id="{9AF22523-A1E5-4076-93F0-D50BF70FC56D}" type="slidenum">
              <a:rPr lang="de-AT" altLang="de-DE"/>
              <a:pPr/>
              <a:t>45</a:t>
            </a:fld>
            <a:endParaRPr lang="de-AT" altLang="de-DE"/>
          </a:p>
        </p:txBody>
      </p:sp>
      <p:pic>
        <p:nvPicPr>
          <p:cNvPr id="32770" name="Picture 2">
            <a:extLst>
              <a:ext uri="{FF2B5EF4-FFF2-40B4-BE49-F238E27FC236}">
                <a16:creationId xmlns:a16="http://schemas.microsoft.com/office/drawing/2014/main" id="{C6D3A527-3BFF-4D25-B8D7-27E7CC363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04800"/>
            <a:ext cx="27559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a:extLst>
              <a:ext uri="{FF2B5EF4-FFF2-40B4-BE49-F238E27FC236}">
                <a16:creationId xmlns:a16="http://schemas.microsoft.com/office/drawing/2014/main" id="{FB6F0184-327C-4036-8C4A-332AC79B5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29000"/>
            <a:ext cx="3733800" cy="3055938"/>
          </a:xfrm>
          <a:prstGeom prst="rect">
            <a:avLst/>
          </a:prstGeom>
          <a:noFill/>
          <a:extLst>
            <a:ext uri="{909E8E84-426E-40DD-AFC4-6F175D3DCCD1}">
              <a14:hiddenFill xmlns:a14="http://schemas.microsoft.com/office/drawing/2010/main">
                <a:solidFill>
                  <a:srgbClr val="FFFFFF"/>
                </a:solidFill>
              </a14:hiddenFill>
            </a:ext>
          </a:extLst>
        </p:spPr>
      </p:pic>
      <p:sp>
        <p:nvSpPr>
          <p:cNvPr id="32775" name="Text Box 7">
            <a:extLst>
              <a:ext uri="{FF2B5EF4-FFF2-40B4-BE49-F238E27FC236}">
                <a16:creationId xmlns:a16="http://schemas.microsoft.com/office/drawing/2014/main" id="{F4B0FD4F-7061-4981-BDFA-9490093E2DE7}"/>
              </a:ext>
            </a:extLst>
          </p:cNvPr>
          <p:cNvSpPr txBox="1">
            <a:spLocks noChangeArrowheads="1"/>
          </p:cNvSpPr>
          <p:nvPr/>
        </p:nvSpPr>
        <p:spPr bwMode="auto">
          <a:xfrm>
            <a:off x="609600" y="457200"/>
            <a:ext cx="4495800" cy="1616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a:cs typeface="Times New Roman" panose="02020603050405020304" pitchFamily="18" charset="0"/>
              </a:rPr>
              <a:t>5 jährige Junge in der Mitte mit Schulphobie und Trennungsangst. Vom 2. Lebensjahr an zahlreiche Zeckenstiche. Behandlung insgesamt 7 Monate.</a:t>
            </a:r>
            <a:r>
              <a:rPr lang="de-AT" altLang="de-DE" sz="2000"/>
              <a:t> </a:t>
            </a:r>
          </a:p>
        </p:txBody>
      </p:sp>
      <p:sp>
        <p:nvSpPr>
          <p:cNvPr id="32776" name="Text Box 8">
            <a:extLst>
              <a:ext uri="{FF2B5EF4-FFF2-40B4-BE49-F238E27FC236}">
                <a16:creationId xmlns:a16="http://schemas.microsoft.com/office/drawing/2014/main" id="{CC24C881-8935-4572-8C26-604D0A94B780}"/>
              </a:ext>
            </a:extLst>
          </p:cNvPr>
          <p:cNvSpPr txBox="1">
            <a:spLocks noChangeArrowheads="1"/>
          </p:cNvSpPr>
          <p:nvPr/>
        </p:nvSpPr>
        <p:spPr bwMode="auto">
          <a:xfrm>
            <a:off x="4800600" y="4419600"/>
            <a:ext cx="3886200" cy="1066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a:cs typeface="Times New Roman" panose="02020603050405020304" pitchFamily="18" charset="0"/>
              </a:rPr>
              <a:t>Beide Kinder sind betroffen Die Behandlung ist noch nicht abgeschlossen.</a:t>
            </a:r>
            <a:r>
              <a:rPr lang="de-AT" altLang="de-DE"/>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1DCFF"/>
        </a:solidFill>
        <a:effectLst/>
      </p:bgPr>
    </p:bg>
    <p:spTree>
      <p:nvGrpSpPr>
        <p:cNvPr id="1" name=""/>
        <p:cNvGrpSpPr/>
        <p:nvPr/>
      </p:nvGrpSpPr>
      <p:grpSpPr>
        <a:xfrm>
          <a:off x="0" y="0"/>
          <a:ext cx="0" cy="0"/>
          <a:chOff x="0" y="0"/>
          <a:chExt cx="0" cy="0"/>
        </a:xfrm>
      </p:grpSpPr>
      <p:sp>
        <p:nvSpPr>
          <p:cNvPr id="8" name="Foliennummernplatzhalter 3">
            <a:extLst>
              <a:ext uri="{FF2B5EF4-FFF2-40B4-BE49-F238E27FC236}">
                <a16:creationId xmlns:a16="http://schemas.microsoft.com/office/drawing/2014/main" id="{7730068C-837B-466D-AE1B-19460006DFFE}"/>
              </a:ext>
            </a:extLst>
          </p:cNvPr>
          <p:cNvSpPr>
            <a:spLocks noGrp="1"/>
          </p:cNvSpPr>
          <p:nvPr>
            <p:ph type="sldNum" sz="quarter" idx="12"/>
          </p:nvPr>
        </p:nvSpPr>
        <p:spPr/>
        <p:txBody>
          <a:bodyPr/>
          <a:lstStyle/>
          <a:p>
            <a:fld id="{1C6FB5E4-83D5-4779-83D5-C41A1ED4BC9B}" type="slidenum">
              <a:rPr lang="de-AT" altLang="de-DE"/>
              <a:pPr/>
              <a:t>46</a:t>
            </a:fld>
            <a:endParaRPr lang="de-AT" altLang="de-DE"/>
          </a:p>
        </p:txBody>
      </p:sp>
      <p:pic>
        <p:nvPicPr>
          <p:cNvPr id="63490" name="Picture 2">
            <a:extLst>
              <a:ext uri="{FF2B5EF4-FFF2-40B4-BE49-F238E27FC236}">
                <a16:creationId xmlns:a16="http://schemas.microsoft.com/office/drawing/2014/main" id="{335EAFD0-8922-435A-B953-EC526280E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
            <a:ext cx="2082800"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a:extLst>
              <a:ext uri="{FF2B5EF4-FFF2-40B4-BE49-F238E27FC236}">
                <a16:creationId xmlns:a16="http://schemas.microsoft.com/office/drawing/2014/main" id="{5E7ACB04-3040-4F41-B55C-0377EDDD9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76600"/>
            <a:ext cx="2487613" cy="3116263"/>
          </a:xfrm>
          <a:prstGeom prst="rect">
            <a:avLst/>
          </a:prstGeom>
          <a:noFill/>
          <a:extLst>
            <a:ext uri="{909E8E84-426E-40DD-AFC4-6F175D3DCCD1}">
              <a14:hiddenFill xmlns:a14="http://schemas.microsoft.com/office/drawing/2010/main">
                <a:solidFill>
                  <a:srgbClr val="FFFFFF"/>
                </a:solidFill>
              </a14:hiddenFill>
            </a:ext>
          </a:extLst>
        </p:spPr>
      </p:pic>
      <p:sp>
        <p:nvSpPr>
          <p:cNvPr id="63492" name="Text Box 4">
            <a:extLst>
              <a:ext uri="{FF2B5EF4-FFF2-40B4-BE49-F238E27FC236}">
                <a16:creationId xmlns:a16="http://schemas.microsoft.com/office/drawing/2014/main" id="{5E13ED82-F261-4801-869F-7C711E526374}"/>
              </a:ext>
            </a:extLst>
          </p:cNvPr>
          <p:cNvSpPr txBox="1">
            <a:spLocks noChangeArrowheads="1"/>
          </p:cNvSpPr>
          <p:nvPr/>
        </p:nvSpPr>
        <p:spPr bwMode="auto">
          <a:xfrm>
            <a:off x="3200400" y="533400"/>
            <a:ext cx="5486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a:solidFill>
                  <a:schemeClr val="tx1"/>
                </a:solidFill>
                <a:cs typeface="Arial" panose="020B0604020202020204" pitchFamily="34" charset="0"/>
              </a:rPr>
              <a:t>Jetzt 14 jähriger Junge tanzt Standardtänze und wurde mehrfach ausgezeichnet.</a:t>
            </a:r>
            <a:endParaRPr lang="de-DE" altLang="de-DE" sz="2000">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sz="2000">
                <a:solidFill>
                  <a:schemeClr val="tx1"/>
                </a:solidFill>
                <a:cs typeface="Times New Roman" panose="02020603050405020304" pitchFamily="18" charset="0"/>
              </a:rPr>
              <a:t>Die Behandlung war sehr langwierig und schwierig.</a:t>
            </a:r>
            <a:r>
              <a:rPr lang="de-AT" altLang="de-DE"/>
              <a:t> </a:t>
            </a:r>
          </a:p>
        </p:txBody>
      </p:sp>
      <p:sp>
        <p:nvSpPr>
          <p:cNvPr id="63493" name="Text Box 5">
            <a:extLst>
              <a:ext uri="{FF2B5EF4-FFF2-40B4-BE49-F238E27FC236}">
                <a16:creationId xmlns:a16="http://schemas.microsoft.com/office/drawing/2014/main" id="{B33D70E5-6D95-4547-924F-8D77DB25E4D2}"/>
              </a:ext>
            </a:extLst>
          </p:cNvPr>
          <p:cNvSpPr txBox="1">
            <a:spLocks noChangeArrowheads="1"/>
          </p:cNvSpPr>
          <p:nvPr/>
        </p:nvSpPr>
        <p:spPr bwMode="auto">
          <a:xfrm>
            <a:off x="228600" y="3810000"/>
            <a:ext cx="60198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a:solidFill>
                  <a:schemeClr val="tx1"/>
                </a:solidFill>
                <a:cs typeface="Arial" panose="020B0604020202020204" pitchFamily="34" charset="0"/>
              </a:rPr>
              <a:t>Bei diesem liebenswerten, klugen Mädchen ha-ben wir mehrere Rickettsienarten, auch Coxiella burnetti (Erreger des Q-Fiebers) nachgewiesen. Die Behandlung gestaltet sich kompliziert. Inaktive und virulente Phasen wechseln sich ab.</a:t>
            </a:r>
            <a:endParaRPr lang="de-DE" altLang="de-DE" sz="2000">
              <a:solidFill>
                <a:schemeClr val="tx1"/>
              </a:solidFill>
              <a:latin typeface="Courier New" panose="02070309020205020404" pitchFamily="49" charset="0"/>
              <a:cs typeface="Courier New" panose="02070309020205020404" pitchFamily="49" charset="0"/>
            </a:endParaRPr>
          </a:p>
          <a:p>
            <a:r>
              <a:rPr lang="de-DE" altLang="de-DE" sz="2000">
                <a:solidFill>
                  <a:schemeClr val="tx1"/>
                </a:solidFill>
                <a:cs typeface="Arial" panose="020B0604020202020204" pitchFamily="34" charset="0"/>
              </a:rPr>
              <a:t>Auch in der Literatur wird darauf hingewiesen, dass bei chronischem Q </a:t>
            </a:r>
            <a:r>
              <a:rPr lang="de-DE" altLang="de-DE" sz="2000">
                <a:solidFill>
                  <a:schemeClr val="tx1"/>
                </a:solidFill>
                <a:cs typeface="Times New Roman" panose="02020603050405020304" pitchFamily="18" charset="0"/>
              </a:rPr>
              <a:t>Fieber</a:t>
            </a:r>
            <a:r>
              <a:rPr lang="de-AT" altLang="de-DE" sz="2000">
                <a:solidFill>
                  <a:schemeClr val="tx1"/>
                </a:solidFill>
              </a:rPr>
              <a:t> </a:t>
            </a:r>
            <a:r>
              <a:rPr lang="de-DE" altLang="de-DE" sz="2000">
                <a:solidFill>
                  <a:schemeClr val="tx1"/>
                </a:solidFill>
                <a:cs typeface="Arial" panose="020B0604020202020204" pitchFamily="34" charset="0"/>
              </a:rPr>
              <a:t>eine langwierige Therapie mit Antibiotikakombinationen erfolgen sollte.</a:t>
            </a:r>
            <a:endParaRPr lang="de-AT" altLang="de-DE" sz="2000">
              <a:solidFill>
                <a:schemeClr val="tx1"/>
              </a:solidFill>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EBFFFF"/>
            </a:gs>
            <a:gs pos="100000">
              <a:srgbClr val="6699FF"/>
            </a:gs>
          </a:gsLst>
          <a:lin ang="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E9319FCC-583B-428E-8909-92537463A107}"/>
              </a:ext>
            </a:extLst>
          </p:cNvPr>
          <p:cNvSpPr>
            <a:spLocks noGrp="1"/>
          </p:cNvSpPr>
          <p:nvPr>
            <p:ph type="sldNum" sz="quarter" idx="12"/>
          </p:nvPr>
        </p:nvSpPr>
        <p:spPr/>
        <p:txBody>
          <a:bodyPr/>
          <a:lstStyle/>
          <a:p>
            <a:fld id="{E39D1201-CC7F-403F-A43F-7956547BA109}" type="slidenum">
              <a:rPr lang="de-AT" altLang="de-DE"/>
              <a:pPr/>
              <a:t>47</a:t>
            </a:fld>
            <a:endParaRPr lang="de-AT" altLang="de-DE"/>
          </a:p>
        </p:txBody>
      </p:sp>
      <p:pic>
        <p:nvPicPr>
          <p:cNvPr id="67587" name="Picture 3">
            <a:extLst>
              <a:ext uri="{FF2B5EF4-FFF2-40B4-BE49-F238E27FC236}">
                <a16:creationId xmlns:a16="http://schemas.microsoft.com/office/drawing/2014/main" id="{D54D1873-D161-4328-ABB6-D87A94571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511675"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6" name="Text Box 2">
            <a:extLst>
              <a:ext uri="{FF2B5EF4-FFF2-40B4-BE49-F238E27FC236}">
                <a16:creationId xmlns:a16="http://schemas.microsoft.com/office/drawing/2014/main" id="{0D69F091-C721-4675-96C3-546E9B8DDBBB}"/>
              </a:ext>
            </a:extLst>
          </p:cNvPr>
          <p:cNvSpPr txBox="1">
            <a:spLocks noChangeArrowheads="1"/>
          </p:cNvSpPr>
          <p:nvPr/>
        </p:nvSpPr>
        <p:spPr bwMode="auto">
          <a:xfrm>
            <a:off x="4800600" y="4495800"/>
            <a:ext cx="4191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solidFill>
                  <a:srgbClr val="000000"/>
                </a:solidFill>
                <a:latin typeface="Times New Roman" panose="02020603050405020304" pitchFamily="18" charset="0"/>
              </a:rPr>
              <a:t>Die LYME-Borreliose im Kin-desalter ist eine Erkrankung mit meist akutem Verlauf und guter Prognose.</a:t>
            </a:r>
            <a:r>
              <a:rPr lang="de-DE" altLang="de-DE" sz="2000" b="0">
                <a:solidFill>
                  <a:srgbClr val="000000"/>
                </a:solidFill>
                <a:latin typeface="Times New Roman" panose="02020603050405020304" pitchFamily="18" charset="0"/>
              </a:rPr>
              <a:t> </a:t>
            </a:r>
            <a:endParaRPr lang="de-AT" altLang="de-DE" sz="2000" b="0">
              <a:solidFill>
                <a:srgbClr val="000000"/>
              </a:solidFill>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887F75F1-97F4-48E2-A2FB-AC58C35DE849}"/>
              </a:ext>
            </a:extLst>
          </p:cNvPr>
          <p:cNvSpPr>
            <a:spLocks noGrp="1"/>
          </p:cNvSpPr>
          <p:nvPr>
            <p:ph type="sldNum" sz="quarter" idx="12"/>
          </p:nvPr>
        </p:nvSpPr>
        <p:spPr/>
        <p:txBody>
          <a:bodyPr/>
          <a:lstStyle/>
          <a:p>
            <a:fld id="{A605F7F8-3BBB-4029-9D12-818531E23342}" type="slidenum">
              <a:rPr lang="de-AT" altLang="de-DE"/>
              <a:pPr/>
              <a:t>5</a:t>
            </a:fld>
            <a:endParaRPr lang="de-AT" altLang="de-DE"/>
          </a:p>
        </p:txBody>
      </p:sp>
      <p:sp>
        <p:nvSpPr>
          <p:cNvPr id="33794" name="Text Box 2">
            <a:extLst>
              <a:ext uri="{FF2B5EF4-FFF2-40B4-BE49-F238E27FC236}">
                <a16:creationId xmlns:a16="http://schemas.microsoft.com/office/drawing/2014/main" id="{62D0E191-9942-4918-8E21-A6D0DA8D73A0}"/>
              </a:ext>
            </a:extLst>
          </p:cNvPr>
          <p:cNvSpPr txBox="1">
            <a:spLocks noChangeArrowheads="1"/>
          </p:cNvSpPr>
          <p:nvPr/>
        </p:nvSpPr>
        <p:spPr bwMode="auto">
          <a:xfrm>
            <a:off x="762000" y="1065213"/>
            <a:ext cx="7620000" cy="472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3200">
                <a:solidFill>
                  <a:srgbClr val="993366"/>
                </a:solidFill>
                <a:latin typeface="Times New Roman" panose="02020603050405020304" pitchFamily="18" charset="0"/>
                <a:cs typeface="Times New Roman" panose="02020603050405020304" pitchFamily="18" charset="0"/>
              </a:rPr>
              <a:t>Schwangerschaft und Geburt normal,</a:t>
            </a:r>
          </a:p>
          <a:p>
            <a:pPr>
              <a:spcBef>
                <a:spcPct val="50000"/>
              </a:spcBef>
            </a:pPr>
            <a:r>
              <a:rPr lang="de-DE" altLang="de-DE" sz="3200">
                <a:solidFill>
                  <a:srgbClr val="993366"/>
                </a:solidFill>
                <a:latin typeface="Times New Roman" panose="02020603050405020304" pitchFamily="18" charset="0"/>
                <a:cs typeface="Times New Roman" panose="02020603050405020304" pitchFamily="18" charset="0"/>
              </a:rPr>
              <a:t>frühkindliche Entwicklung normal,</a:t>
            </a:r>
          </a:p>
          <a:p>
            <a:pPr>
              <a:spcBef>
                <a:spcPct val="50000"/>
              </a:spcBef>
            </a:pPr>
            <a:r>
              <a:rPr lang="de-DE" altLang="de-DE" sz="3200">
                <a:solidFill>
                  <a:srgbClr val="993366"/>
                </a:solidFill>
                <a:latin typeface="Times New Roman" panose="02020603050405020304" pitchFamily="18" charset="0"/>
                <a:cs typeface="Times New Roman" panose="02020603050405020304" pitchFamily="18" charset="0"/>
              </a:rPr>
              <a:t>keine besonderen Erkrankungen,</a:t>
            </a:r>
          </a:p>
          <a:p>
            <a:pPr>
              <a:spcBef>
                <a:spcPct val="50000"/>
              </a:spcBef>
            </a:pPr>
            <a:r>
              <a:rPr lang="de-DE" altLang="de-DE" sz="3200">
                <a:solidFill>
                  <a:srgbClr val="993366"/>
                </a:solidFill>
                <a:latin typeface="Times New Roman" panose="02020603050405020304" pitchFamily="18" charset="0"/>
                <a:cs typeface="Times New Roman" panose="02020603050405020304" pitchFamily="18" charset="0"/>
              </a:rPr>
              <a:t>Impfungen und Vorsorgeuntersuchungen termingerecht,</a:t>
            </a:r>
          </a:p>
          <a:p>
            <a:pPr>
              <a:spcBef>
                <a:spcPct val="50000"/>
              </a:spcBef>
            </a:pPr>
            <a:r>
              <a:rPr lang="de-DE" altLang="de-DE" sz="3200">
                <a:solidFill>
                  <a:srgbClr val="993366"/>
                </a:solidFill>
                <a:latin typeface="Times New Roman" panose="02020603050405020304" pitchFamily="18" charset="0"/>
                <a:cs typeface="Times New Roman" panose="02020603050405020304" pitchFamily="18" charset="0"/>
              </a:rPr>
              <a:t>sehr gute häusliche Verhältnisse,</a:t>
            </a:r>
          </a:p>
          <a:p>
            <a:pPr>
              <a:spcBef>
                <a:spcPct val="50000"/>
              </a:spcBef>
            </a:pPr>
            <a:r>
              <a:rPr lang="de-DE" altLang="de-DE" sz="3200">
                <a:solidFill>
                  <a:srgbClr val="993366"/>
                </a:solidFill>
                <a:latin typeface="Times New Roman" panose="02020603050405020304" pitchFamily="18" charset="0"/>
                <a:cs typeface="Times New Roman" panose="02020603050405020304" pitchFamily="18" charset="0"/>
              </a:rPr>
              <a:t>gesundes, lebhaftes intelligentes Kind.</a:t>
            </a:r>
            <a:endParaRPr lang="de-AT" altLang="de-DE" sz="3200">
              <a:solidFill>
                <a:srgbClr val="993366"/>
              </a:solidFill>
              <a:latin typeface="Times New Roman" panose="02020603050405020304" pitchFamily="18" charset="0"/>
            </a:endParaRPr>
          </a:p>
        </p:txBody>
      </p:sp>
      <p:sp>
        <p:nvSpPr>
          <p:cNvPr id="33795" name="Text Box 3">
            <a:extLst>
              <a:ext uri="{FF2B5EF4-FFF2-40B4-BE49-F238E27FC236}">
                <a16:creationId xmlns:a16="http://schemas.microsoft.com/office/drawing/2014/main" id="{6BA7052C-3A59-434B-A683-69CD79060D7F}"/>
              </a:ext>
            </a:extLst>
          </p:cNvPr>
          <p:cNvSpPr txBox="1">
            <a:spLocks noChangeArrowheads="1"/>
          </p:cNvSpPr>
          <p:nvPr/>
        </p:nvSpPr>
        <p:spPr bwMode="auto">
          <a:xfrm>
            <a:off x="76200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F507B67D-8085-49EA-AA20-8DBF4779C552}"/>
              </a:ext>
            </a:extLst>
          </p:cNvPr>
          <p:cNvSpPr>
            <a:spLocks noGrp="1"/>
          </p:cNvSpPr>
          <p:nvPr>
            <p:ph type="sldNum" sz="quarter" idx="12"/>
          </p:nvPr>
        </p:nvSpPr>
        <p:spPr/>
        <p:txBody>
          <a:bodyPr/>
          <a:lstStyle/>
          <a:p>
            <a:fld id="{0883C5DE-4E69-40A2-ABD5-0DB2A417E3FC}" type="slidenum">
              <a:rPr lang="de-AT" altLang="de-DE"/>
              <a:pPr/>
              <a:t>6</a:t>
            </a:fld>
            <a:endParaRPr lang="de-AT" altLang="de-DE"/>
          </a:p>
        </p:txBody>
      </p:sp>
      <p:sp>
        <p:nvSpPr>
          <p:cNvPr id="36867" name="Text Box 3">
            <a:extLst>
              <a:ext uri="{FF2B5EF4-FFF2-40B4-BE49-F238E27FC236}">
                <a16:creationId xmlns:a16="http://schemas.microsoft.com/office/drawing/2014/main" id="{7A150EE9-0CFA-4ACD-BEFC-2FF5F9ED19F6}"/>
              </a:ext>
            </a:extLst>
          </p:cNvPr>
          <p:cNvSpPr txBox="1">
            <a:spLocks noChangeArrowheads="1"/>
          </p:cNvSpPr>
          <p:nvPr/>
        </p:nvSpPr>
        <p:spPr bwMode="auto">
          <a:xfrm>
            <a:off x="647700" y="762000"/>
            <a:ext cx="7848600"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u="sng">
                <a:solidFill>
                  <a:srgbClr val="CC3399"/>
                </a:solidFill>
                <a:cs typeface="Arial" panose="020B0604020202020204" pitchFamily="34" charset="0"/>
              </a:rPr>
              <a:t>August 2005</a:t>
            </a:r>
            <a:endParaRPr lang="de-DE" altLang="de-DE" u="sng">
              <a:solidFill>
                <a:srgbClr val="CC3399"/>
              </a:solidFill>
              <a:cs typeface="Courier New" panose="02070309020205020404" pitchFamily="49" charset="0"/>
            </a:endParaRPr>
          </a:p>
          <a:p>
            <a:pPr>
              <a:spcBef>
                <a:spcPct val="50000"/>
              </a:spcBef>
            </a:pPr>
            <a:r>
              <a:rPr lang="de-DE" altLang="de-DE">
                <a:solidFill>
                  <a:schemeClr val="tx1"/>
                </a:solidFill>
                <a:cs typeface="Arial" panose="020B0604020202020204" pitchFamily="34" charset="0"/>
              </a:rPr>
              <a:t>40,5 Temperatur, reduzierter AZ, Apathie, Müdigkeit, danach flüchtiges Exanthem</a:t>
            </a:r>
            <a:endParaRPr lang="de-DE" altLang="de-DE">
              <a:solidFill>
                <a:schemeClr val="tx1"/>
              </a:solidFill>
              <a:latin typeface="Courier New" panose="02070309020205020404" pitchFamily="49" charset="0"/>
              <a:cs typeface="Courier New" panose="02070309020205020404" pitchFamily="49" charset="0"/>
            </a:endParaRPr>
          </a:p>
          <a:p>
            <a:pPr>
              <a:spcBef>
                <a:spcPct val="25000"/>
              </a:spcBef>
            </a:pPr>
            <a:r>
              <a:rPr lang="de-DE" altLang="de-DE">
                <a:solidFill>
                  <a:schemeClr val="tx1"/>
                </a:solidFill>
                <a:cs typeface="Arial" panose="020B0604020202020204" pitchFamily="34" charset="0"/>
              </a:rPr>
              <a:t>Diagnose:      Exantema subitum (Dreitagefieber)</a:t>
            </a:r>
            <a:endParaRPr lang="de-DE" altLang="de-DE">
              <a:solidFill>
                <a:schemeClr val="tx1"/>
              </a:solidFill>
              <a:latin typeface="Courier New" panose="02070309020205020404" pitchFamily="49" charset="0"/>
              <a:cs typeface="Courier New" panose="02070309020205020404" pitchFamily="49" charset="0"/>
            </a:endParaRPr>
          </a:p>
          <a:p>
            <a:pPr>
              <a:spcBef>
                <a:spcPct val="50000"/>
              </a:spcBef>
            </a:pPr>
            <a:r>
              <a:rPr lang="de-DE" altLang="de-DE" u="sng">
                <a:solidFill>
                  <a:srgbClr val="CC3399"/>
                </a:solidFill>
                <a:cs typeface="Arial" panose="020B0604020202020204" pitchFamily="34" charset="0"/>
              </a:rPr>
              <a:t>September 2005</a:t>
            </a:r>
            <a:endParaRPr lang="de-DE" altLang="de-DE" u="sng">
              <a:solidFill>
                <a:srgbClr val="CC3399"/>
              </a:solidFill>
              <a:cs typeface="Courier New" panose="02070309020205020404" pitchFamily="49" charset="0"/>
            </a:endParaRPr>
          </a:p>
          <a:p>
            <a:pPr>
              <a:spcBef>
                <a:spcPct val="25000"/>
              </a:spcBef>
            </a:pPr>
            <a:r>
              <a:rPr lang="de-DE" altLang="de-DE">
                <a:solidFill>
                  <a:schemeClr val="tx1"/>
                </a:solidFill>
                <a:cs typeface="Arial" panose="020B0604020202020204" pitchFamily="34" charset="0"/>
              </a:rPr>
              <a:t>39,6 Temperatur,</a:t>
            </a:r>
            <a:r>
              <a:rPr lang="de-DE" altLang="de-DE">
                <a:cs typeface="Arial" panose="020B0604020202020204" pitchFamily="34" charset="0"/>
              </a:rPr>
              <a:t> </a:t>
            </a:r>
            <a:r>
              <a:rPr lang="de-DE" altLang="de-DE">
                <a:solidFill>
                  <a:srgbClr val="CC3399"/>
                </a:solidFill>
                <a:cs typeface="Arial" panose="020B0604020202020204" pitchFamily="34" charset="0"/>
              </a:rPr>
              <a:t>zusätzlich Schmerzen in den Beinen, Unfähigkeit zu laufen</a:t>
            </a:r>
            <a:endParaRPr lang="de-DE" altLang="de-DE">
              <a:solidFill>
                <a:srgbClr val="CC3399"/>
              </a:solidFill>
              <a:cs typeface="Courier New" panose="02070309020205020404" pitchFamily="49" charset="0"/>
            </a:endParaRPr>
          </a:p>
          <a:p>
            <a:pPr>
              <a:spcBef>
                <a:spcPct val="50000"/>
              </a:spcBef>
            </a:pPr>
            <a:r>
              <a:rPr lang="de-DE" altLang="de-DE">
                <a:solidFill>
                  <a:schemeClr val="tx1"/>
                </a:solidFill>
                <a:cs typeface="Times New Roman" panose="02020603050405020304" pitchFamily="18" charset="0"/>
              </a:rPr>
              <a:t>Diagnose (kinderärztlicher Notdienst)   Dentitionsbeschwerden</a:t>
            </a:r>
            <a:endParaRPr lang="de-AT" altLang="de-DE">
              <a:solidFill>
                <a:schemeClr val="tx1"/>
              </a:solidFill>
            </a:endParaRPr>
          </a:p>
          <a:p>
            <a:pPr>
              <a:spcBef>
                <a:spcPct val="50000"/>
              </a:spcBef>
            </a:pPr>
            <a:r>
              <a:rPr lang="de-AT" altLang="de-DE" u="sng">
                <a:solidFill>
                  <a:srgbClr val="CC3399"/>
                </a:solidFill>
              </a:rPr>
              <a:t>Oktober 2005</a:t>
            </a:r>
          </a:p>
          <a:p>
            <a:pPr>
              <a:spcBef>
                <a:spcPct val="25000"/>
              </a:spcBef>
            </a:pPr>
            <a:r>
              <a:rPr lang="de-AT" altLang="de-DE">
                <a:solidFill>
                  <a:schemeClr val="tx1"/>
                </a:solidFill>
              </a:rPr>
              <a:t>41 Temperatur, Schwäche, Apathie, stationäre Einweisung</a:t>
            </a:r>
          </a:p>
        </p:txBody>
      </p:sp>
      <p:sp>
        <p:nvSpPr>
          <p:cNvPr id="36868" name="Text Box 4">
            <a:extLst>
              <a:ext uri="{FF2B5EF4-FFF2-40B4-BE49-F238E27FC236}">
                <a16:creationId xmlns:a16="http://schemas.microsoft.com/office/drawing/2014/main" id="{FE2C79CC-3764-4BDC-A331-49CAD230C86A}"/>
              </a:ext>
            </a:extLst>
          </p:cNvPr>
          <p:cNvSpPr txBox="1">
            <a:spLocks noChangeArrowheads="1"/>
          </p:cNvSpPr>
          <p:nvPr/>
        </p:nvSpPr>
        <p:spPr bwMode="auto">
          <a:xfrm>
            <a:off x="7772400" y="15240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13AA479C-2812-4A47-A0EE-3820305B0810}"/>
              </a:ext>
            </a:extLst>
          </p:cNvPr>
          <p:cNvSpPr>
            <a:spLocks noGrp="1"/>
          </p:cNvSpPr>
          <p:nvPr>
            <p:ph type="sldNum" sz="quarter" idx="12"/>
          </p:nvPr>
        </p:nvSpPr>
        <p:spPr/>
        <p:txBody>
          <a:bodyPr/>
          <a:lstStyle/>
          <a:p>
            <a:fld id="{38D7D918-3824-463B-B70F-46A1783E191B}" type="slidenum">
              <a:rPr lang="de-AT" altLang="de-DE"/>
              <a:pPr/>
              <a:t>7</a:t>
            </a:fld>
            <a:endParaRPr lang="de-AT" altLang="de-DE"/>
          </a:p>
        </p:txBody>
      </p:sp>
      <p:sp>
        <p:nvSpPr>
          <p:cNvPr id="34818" name="Text Box 2">
            <a:extLst>
              <a:ext uri="{FF2B5EF4-FFF2-40B4-BE49-F238E27FC236}">
                <a16:creationId xmlns:a16="http://schemas.microsoft.com/office/drawing/2014/main" id="{BCD45BB6-315A-4D6C-87D8-1467BC5747AC}"/>
              </a:ext>
            </a:extLst>
          </p:cNvPr>
          <p:cNvSpPr txBox="1">
            <a:spLocks noChangeArrowheads="1"/>
          </p:cNvSpPr>
          <p:nvPr/>
        </p:nvSpPr>
        <p:spPr bwMode="auto">
          <a:xfrm>
            <a:off x="361950" y="685800"/>
            <a:ext cx="8420100" cy="593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a:solidFill>
                  <a:srgbClr val="FF3300"/>
                </a:solidFill>
                <a:cs typeface="Arial" panose="020B0604020202020204" pitchFamily="34" charset="0"/>
              </a:rPr>
              <a:t>Stationäre Behandlung</a:t>
            </a:r>
            <a:endParaRPr lang="de-DE" altLang="de-DE">
              <a:solidFill>
                <a:srgbClr val="FF3300"/>
              </a:solidFill>
              <a:cs typeface="Times New Roman" panose="02020603050405020304" pitchFamily="18" charset="0"/>
            </a:endParaRPr>
          </a:p>
          <a:p>
            <a:pPr>
              <a:lnSpc>
                <a:spcPct val="125000"/>
              </a:lnSpc>
            </a:pPr>
            <a:r>
              <a:rPr lang="de-DE" altLang="de-DE">
                <a:solidFill>
                  <a:schemeClr val="tx1"/>
                </a:solidFill>
                <a:cs typeface="Arial" panose="020B0604020202020204" pitchFamily="34" charset="0"/>
              </a:rPr>
              <a:t>Diagnosen:</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                  Fieber unklarer Genese</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                  Unklare Infektion, Anämie</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                  Verdacht auf bakterielle Darminfektion</a:t>
            </a:r>
            <a:endParaRPr lang="de-DE" altLang="de-DE">
              <a:solidFill>
                <a:schemeClr val="tx1"/>
              </a:solidFill>
              <a:cs typeface="Times New Roman" panose="02020603050405020304" pitchFamily="18" charset="0"/>
            </a:endParaRPr>
          </a:p>
          <a:p>
            <a:pPr>
              <a:spcBef>
                <a:spcPct val="25000"/>
              </a:spcBef>
            </a:pPr>
            <a:r>
              <a:rPr lang="de-DE" altLang="de-DE">
                <a:solidFill>
                  <a:schemeClr val="tx1"/>
                </a:solidFill>
                <a:cs typeface="Arial" panose="020B0604020202020204" pitchFamily="34" charset="0"/>
              </a:rPr>
              <a:t>Laborbefunde: im Normbereich</a:t>
            </a:r>
            <a:endParaRPr lang="de-DE" altLang="de-DE">
              <a:solidFill>
                <a:schemeClr val="tx1"/>
              </a:solidFill>
              <a:cs typeface="Times New Roman" panose="02020603050405020304" pitchFamily="18" charset="0"/>
            </a:endParaRPr>
          </a:p>
          <a:p>
            <a:r>
              <a:rPr lang="de-DE" altLang="de-DE">
                <a:solidFill>
                  <a:schemeClr val="tx1"/>
                </a:solidFill>
                <a:cs typeface="Arial" panose="020B0604020202020204" pitchFamily="34" charset="0"/>
              </a:rPr>
              <a:t>Serologie: </a:t>
            </a:r>
            <a:r>
              <a:rPr lang="de-DE" altLang="de-DE">
                <a:solidFill>
                  <a:srgbClr val="FF3300"/>
                </a:solidFill>
                <a:cs typeface="Arial" panose="020B0604020202020204" pitchFamily="34" charset="0"/>
              </a:rPr>
              <a:t>Negativ für</a:t>
            </a:r>
            <a:r>
              <a:rPr lang="de-DE" altLang="de-DE">
                <a:solidFill>
                  <a:schemeClr val="tx1"/>
                </a:solidFill>
                <a:cs typeface="Arial" panose="020B0604020202020204" pitchFamily="34" charset="0"/>
              </a:rPr>
              <a:t> Adenovirus, CMV, EBV, Borrelien, 	        Chlamydien, Salmonellen und Yersinien </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EKG, Echokardiographie, EEG, Sonographie Abdomen, HNO-Konsil Normalbefunde.</a:t>
            </a:r>
            <a:endParaRPr lang="de-DE" altLang="de-DE">
              <a:solidFill>
                <a:schemeClr val="tx1"/>
              </a:solidFill>
              <a:cs typeface="Times New Roman" panose="02020603050405020304" pitchFamily="18" charset="0"/>
            </a:endParaRPr>
          </a:p>
          <a:p>
            <a:pPr>
              <a:spcBef>
                <a:spcPct val="50000"/>
              </a:spcBef>
            </a:pPr>
            <a:r>
              <a:rPr lang="de-DE" altLang="de-DE">
                <a:solidFill>
                  <a:schemeClr val="tx1"/>
                </a:solidFill>
                <a:cs typeface="Arial" panose="020B0604020202020204" pitchFamily="34" charset="0"/>
              </a:rPr>
              <a:t>Kein Anhalt für chronische Infektionen.</a:t>
            </a:r>
            <a:endParaRPr lang="de-DE" altLang="de-DE">
              <a:solidFill>
                <a:schemeClr val="tx1"/>
              </a:solidFill>
              <a:cs typeface="Times New Roman" panose="02020603050405020304" pitchFamily="18" charset="0"/>
            </a:endParaRPr>
          </a:p>
          <a:p>
            <a:pPr>
              <a:spcBef>
                <a:spcPct val="50000"/>
              </a:spcBef>
            </a:pPr>
            <a:r>
              <a:rPr lang="de-DE" altLang="de-DE">
                <a:solidFill>
                  <a:srgbClr val="FF3300"/>
                </a:solidFill>
                <a:cs typeface="Arial" panose="020B0604020202020204" pitchFamily="34" charset="0"/>
              </a:rPr>
              <a:t>Serologisch fand sich kein Anhalt für eine bakterielle Infektion. Eine Indikation für eine </a:t>
            </a:r>
            <a:r>
              <a:rPr lang="de-DE" altLang="de-DE">
                <a:solidFill>
                  <a:srgbClr val="FF3300"/>
                </a:solidFill>
                <a:cs typeface="Times New Roman" panose="02020603050405020304" pitchFamily="18" charset="0"/>
              </a:rPr>
              <a:t>Antibiotikatherapie ergab sich nicht.</a:t>
            </a:r>
            <a:r>
              <a:rPr lang="de-AT" altLang="de-DE"/>
              <a:t> </a:t>
            </a:r>
          </a:p>
        </p:txBody>
      </p:sp>
      <p:sp>
        <p:nvSpPr>
          <p:cNvPr id="34819" name="Text Box 3">
            <a:extLst>
              <a:ext uri="{FF2B5EF4-FFF2-40B4-BE49-F238E27FC236}">
                <a16:creationId xmlns:a16="http://schemas.microsoft.com/office/drawing/2014/main" id="{7E4DFE0A-5C3F-444E-8A78-80B551F57763}"/>
              </a:ext>
            </a:extLst>
          </p:cNvPr>
          <p:cNvSpPr txBox="1">
            <a:spLocks noChangeArrowheads="1"/>
          </p:cNvSpPr>
          <p:nvPr/>
        </p:nvSpPr>
        <p:spPr bwMode="auto">
          <a:xfrm>
            <a:off x="7696200" y="152400"/>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EBFFFF"/>
            </a:gs>
            <a:gs pos="100000">
              <a:srgbClr val="6699FF"/>
            </a:gs>
          </a:gsLst>
          <a:lin ang="2700000" scaled="1"/>
        </a:gradFill>
        <a:effectLst/>
      </p:bgPr>
    </p:bg>
    <p:spTree>
      <p:nvGrpSpPr>
        <p:cNvPr id="1" name=""/>
        <p:cNvGrpSpPr/>
        <p:nvPr/>
      </p:nvGrpSpPr>
      <p:grpSpPr>
        <a:xfrm>
          <a:off x="0" y="0"/>
          <a:ext cx="0" cy="0"/>
          <a:chOff x="0" y="0"/>
          <a:chExt cx="0" cy="0"/>
        </a:xfrm>
      </p:grpSpPr>
      <p:sp>
        <p:nvSpPr>
          <p:cNvPr id="6" name="Foliennummernplatzhalter 3">
            <a:extLst>
              <a:ext uri="{FF2B5EF4-FFF2-40B4-BE49-F238E27FC236}">
                <a16:creationId xmlns:a16="http://schemas.microsoft.com/office/drawing/2014/main" id="{CADD1296-F75D-498B-9E9E-298DEE0CAE8E}"/>
              </a:ext>
            </a:extLst>
          </p:cNvPr>
          <p:cNvSpPr>
            <a:spLocks noGrp="1"/>
          </p:cNvSpPr>
          <p:nvPr>
            <p:ph type="sldNum" sz="quarter" idx="12"/>
          </p:nvPr>
        </p:nvSpPr>
        <p:spPr/>
        <p:txBody>
          <a:bodyPr/>
          <a:lstStyle/>
          <a:p>
            <a:fld id="{29D01DA7-5A85-4CB9-8F86-164D8B20F183}" type="slidenum">
              <a:rPr lang="de-AT" altLang="de-DE"/>
              <a:pPr/>
              <a:t>8</a:t>
            </a:fld>
            <a:endParaRPr lang="de-AT" altLang="de-DE"/>
          </a:p>
        </p:txBody>
      </p:sp>
      <p:sp>
        <p:nvSpPr>
          <p:cNvPr id="3074" name="Text Box 2">
            <a:extLst>
              <a:ext uri="{FF2B5EF4-FFF2-40B4-BE49-F238E27FC236}">
                <a16:creationId xmlns:a16="http://schemas.microsoft.com/office/drawing/2014/main" id="{0D7895CA-6258-4E83-833E-3B9A2B8B9A39}"/>
              </a:ext>
            </a:extLst>
          </p:cNvPr>
          <p:cNvSpPr txBox="1">
            <a:spLocks noChangeArrowheads="1"/>
          </p:cNvSpPr>
          <p:nvPr/>
        </p:nvSpPr>
        <p:spPr bwMode="auto">
          <a:xfrm>
            <a:off x="571500" y="460375"/>
            <a:ext cx="8001000" cy="578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3675">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lnSpc>
                <a:spcPct val="75000"/>
              </a:lnSpc>
              <a:spcBef>
                <a:spcPct val="50000"/>
              </a:spcBef>
            </a:pPr>
            <a:r>
              <a:rPr lang="de-AT" altLang="de-DE" sz="2800">
                <a:solidFill>
                  <a:srgbClr val="CC0000"/>
                </a:solidFill>
                <a:latin typeface="Arial" panose="020B0604020202020204" pitchFamily="34" charset="0"/>
              </a:rPr>
              <a:t>Labordiagnostik:</a:t>
            </a:r>
          </a:p>
          <a:p>
            <a:pPr algn="ctr">
              <a:lnSpc>
                <a:spcPct val="75000"/>
              </a:lnSpc>
              <a:spcBef>
                <a:spcPct val="50000"/>
              </a:spcBef>
            </a:pPr>
            <a:endParaRPr lang="de-AT" altLang="de-DE" sz="1200" b="0">
              <a:solidFill>
                <a:srgbClr val="003399"/>
              </a:solidFill>
              <a:latin typeface="Arial" panose="020B0604020202020204" pitchFamily="34" charset="0"/>
            </a:endParaRPr>
          </a:p>
          <a:p>
            <a:pPr>
              <a:lnSpc>
                <a:spcPct val="50000"/>
              </a:lnSpc>
              <a:spcBef>
                <a:spcPct val="50000"/>
              </a:spcBef>
            </a:pPr>
            <a:r>
              <a:rPr lang="de-AT" altLang="de-DE" b="0">
                <a:solidFill>
                  <a:srgbClr val="003399"/>
                </a:solidFill>
                <a:latin typeface="Arial" panose="020B0604020202020204" pitchFamily="34" charset="0"/>
              </a:rPr>
              <a:t>					          </a:t>
            </a:r>
            <a:r>
              <a:rPr lang="de-AT" altLang="de-DE">
                <a:latin typeface="Arial" panose="020B0604020202020204" pitchFamily="34" charset="0"/>
              </a:rPr>
              <a:t>Normalwert</a:t>
            </a:r>
          </a:p>
          <a:p>
            <a:pPr>
              <a:lnSpc>
                <a:spcPct val="50000"/>
              </a:lnSpc>
              <a:spcBef>
                <a:spcPct val="50000"/>
              </a:spcBef>
            </a:pPr>
            <a:r>
              <a:rPr lang="de-AT" altLang="de-DE">
                <a:latin typeface="Arial" panose="020B0604020202020204" pitchFamily="34" charset="0"/>
              </a:rPr>
              <a:t>Borrelien    IgG – AK (IFT)     1:128        &lt; 1:64</a:t>
            </a:r>
          </a:p>
          <a:p>
            <a:pPr>
              <a:lnSpc>
                <a:spcPct val="50000"/>
              </a:lnSpc>
              <a:spcBef>
                <a:spcPct val="50000"/>
              </a:spcBef>
            </a:pPr>
            <a:r>
              <a:rPr lang="de-AT" altLang="de-DE">
                <a:latin typeface="Arial" panose="020B0604020202020204" pitchFamily="34" charset="0"/>
              </a:rPr>
              <a:t>Borrelien    IgM – AK (IFT)     1: 32         &lt; 1:32</a:t>
            </a:r>
          </a:p>
          <a:p>
            <a:pPr>
              <a:lnSpc>
                <a:spcPct val="75000"/>
              </a:lnSpc>
              <a:spcBef>
                <a:spcPct val="50000"/>
              </a:spcBef>
            </a:pPr>
            <a:r>
              <a:rPr lang="de-AT" altLang="de-DE">
                <a:latin typeface="Arial" panose="020B0604020202020204" pitchFamily="34" charset="0"/>
              </a:rPr>
              <a:t>IgG AK Westernblot	83   41   34   29</a:t>
            </a:r>
          </a:p>
          <a:p>
            <a:pPr>
              <a:lnSpc>
                <a:spcPct val="50000"/>
              </a:lnSpc>
              <a:spcBef>
                <a:spcPct val="50000"/>
              </a:spcBef>
            </a:pPr>
            <a:r>
              <a:rPr lang="de-AT" altLang="de-DE">
                <a:latin typeface="Arial" panose="020B0604020202020204" pitchFamily="34" charset="0"/>
              </a:rPr>
              <a:t>IgM AK Westernblot	60     30   kräftig</a:t>
            </a:r>
          </a:p>
          <a:p>
            <a:pPr>
              <a:spcBef>
                <a:spcPct val="50000"/>
              </a:spcBef>
            </a:pPr>
            <a:r>
              <a:rPr lang="de-AT" altLang="de-DE">
                <a:latin typeface="Arial" panose="020B0604020202020204" pitchFamily="34" charset="0"/>
              </a:rPr>
              <a:t>    Bartonella haenselae</a:t>
            </a:r>
          </a:p>
          <a:p>
            <a:pPr>
              <a:lnSpc>
                <a:spcPct val="50000"/>
              </a:lnSpc>
              <a:spcBef>
                <a:spcPct val="50000"/>
              </a:spcBef>
            </a:pPr>
            <a:r>
              <a:rPr lang="de-AT" altLang="de-DE">
                <a:latin typeface="Arial" panose="020B0604020202020204" pitchFamily="34" charset="0"/>
              </a:rPr>
              <a:t>		IgG   (IFT)    	     1:128         &lt; 1:64</a:t>
            </a:r>
          </a:p>
          <a:p>
            <a:pPr>
              <a:lnSpc>
                <a:spcPct val="50000"/>
              </a:lnSpc>
              <a:spcBef>
                <a:spcPct val="50000"/>
              </a:spcBef>
            </a:pPr>
            <a:r>
              <a:rPr lang="de-AT" altLang="de-DE">
                <a:latin typeface="Arial" panose="020B0604020202020204" pitchFamily="34" charset="0"/>
              </a:rPr>
              <a:t>		IgM   (IFT)    	     1: 32          &lt; 1:32</a:t>
            </a:r>
          </a:p>
          <a:p>
            <a:pPr>
              <a:lnSpc>
                <a:spcPct val="75000"/>
              </a:lnSpc>
              <a:spcBef>
                <a:spcPct val="50000"/>
              </a:spcBef>
            </a:pPr>
            <a:r>
              <a:rPr lang="de-AT" altLang="de-DE">
                <a:latin typeface="Arial" panose="020B0604020202020204" pitchFamily="34" charset="0"/>
              </a:rPr>
              <a:t>    Bartonella quintana</a:t>
            </a:r>
          </a:p>
          <a:p>
            <a:pPr>
              <a:lnSpc>
                <a:spcPct val="50000"/>
              </a:lnSpc>
              <a:spcBef>
                <a:spcPct val="50000"/>
              </a:spcBef>
            </a:pPr>
            <a:r>
              <a:rPr lang="de-AT" altLang="de-DE">
                <a:latin typeface="Arial" panose="020B0604020202020204" pitchFamily="34" charset="0"/>
              </a:rPr>
              <a:t>		IgG   (IFT)    	     1:128         &lt; 1:64</a:t>
            </a:r>
          </a:p>
          <a:p>
            <a:pPr>
              <a:lnSpc>
                <a:spcPct val="50000"/>
              </a:lnSpc>
              <a:spcBef>
                <a:spcPct val="50000"/>
              </a:spcBef>
            </a:pPr>
            <a:r>
              <a:rPr lang="de-AT" altLang="de-DE">
                <a:latin typeface="Arial" panose="020B0604020202020204" pitchFamily="34" charset="0"/>
              </a:rPr>
              <a:t>		IgM   (IFT)    	     1: 32          &lt; 1:32</a:t>
            </a:r>
          </a:p>
          <a:p>
            <a:pPr algn="ctr">
              <a:spcBef>
                <a:spcPct val="50000"/>
              </a:spcBef>
            </a:pPr>
            <a:r>
              <a:rPr lang="de-AT" altLang="de-DE" sz="2000">
                <a:latin typeface="Arial" panose="020B0604020202020204" pitchFamily="34" charset="0"/>
              </a:rPr>
              <a:t>Hinweis auf möglicherweise noch frische Infektion</a:t>
            </a:r>
          </a:p>
          <a:p>
            <a:pPr algn="ctr">
              <a:lnSpc>
                <a:spcPct val="50000"/>
              </a:lnSpc>
              <a:spcBef>
                <a:spcPct val="50000"/>
              </a:spcBef>
            </a:pPr>
            <a:r>
              <a:rPr lang="de-AT" altLang="de-DE" sz="2000">
                <a:latin typeface="Arial" panose="020B0604020202020204" pitchFamily="34" charset="0"/>
              </a:rPr>
              <a:t>Untersuchungen auf andere Co Infektionen: negativ</a:t>
            </a:r>
          </a:p>
        </p:txBody>
      </p:sp>
      <p:sp>
        <p:nvSpPr>
          <p:cNvPr id="3075" name="Text Box 3">
            <a:extLst>
              <a:ext uri="{FF2B5EF4-FFF2-40B4-BE49-F238E27FC236}">
                <a16:creationId xmlns:a16="http://schemas.microsoft.com/office/drawing/2014/main" id="{050AE639-F68C-4DB0-8036-D895EC1F8533}"/>
              </a:ext>
            </a:extLst>
          </p:cNvPr>
          <p:cNvSpPr txBox="1">
            <a:spLocks noChangeArrowheads="1"/>
          </p:cNvSpPr>
          <p:nvPr/>
        </p:nvSpPr>
        <p:spPr bwMode="auto">
          <a:xfrm>
            <a:off x="7772400" y="1524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AT" altLang="de-DE" sz="2000">
                <a:solidFill>
                  <a:schemeClr val="tx1"/>
                </a:solidFill>
              </a:rPr>
              <a:t>Patient 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3">
            <a:extLst>
              <a:ext uri="{FF2B5EF4-FFF2-40B4-BE49-F238E27FC236}">
                <a16:creationId xmlns:a16="http://schemas.microsoft.com/office/drawing/2014/main" id="{332C09DA-58F7-4AF8-896B-9E782BB65DEC}"/>
              </a:ext>
            </a:extLst>
          </p:cNvPr>
          <p:cNvSpPr>
            <a:spLocks noGrp="1"/>
          </p:cNvSpPr>
          <p:nvPr>
            <p:ph type="sldNum" sz="quarter" idx="12"/>
          </p:nvPr>
        </p:nvSpPr>
        <p:spPr/>
        <p:txBody>
          <a:bodyPr/>
          <a:lstStyle/>
          <a:p>
            <a:fld id="{C19D89B5-B366-4952-B90C-08587E58F453}" type="slidenum">
              <a:rPr lang="de-AT" altLang="de-DE"/>
              <a:pPr/>
              <a:t>9</a:t>
            </a:fld>
            <a:endParaRPr lang="de-AT" altLang="de-DE"/>
          </a:p>
        </p:txBody>
      </p:sp>
      <p:pic>
        <p:nvPicPr>
          <p:cNvPr id="49154" name="Picture 2">
            <a:extLst>
              <a:ext uri="{FF2B5EF4-FFF2-40B4-BE49-F238E27FC236}">
                <a16:creationId xmlns:a16="http://schemas.microsoft.com/office/drawing/2014/main" id="{D8F92364-A6BE-4A64-8B85-54D6CC402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33400"/>
            <a:ext cx="4200525"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a:extLst>
              <a:ext uri="{FF2B5EF4-FFF2-40B4-BE49-F238E27FC236}">
                <a16:creationId xmlns:a16="http://schemas.microsoft.com/office/drawing/2014/main" id="{C4861962-BCEE-4D04-AF39-E31CC7D9D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3886200"/>
            <a:ext cx="4257675" cy="245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 Box 4">
            <a:extLst>
              <a:ext uri="{FF2B5EF4-FFF2-40B4-BE49-F238E27FC236}">
                <a16:creationId xmlns:a16="http://schemas.microsoft.com/office/drawing/2014/main" id="{AB550BC7-EC6A-4537-9BAD-D9F9B3A7CC7D}"/>
              </a:ext>
            </a:extLst>
          </p:cNvPr>
          <p:cNvSpPr txBox="1">
            <a:spLocks noChangeArrowheads="1"/>
          </p:cNvSpPr>
          <p:nvPr/>
        </p:nvSpPr>
        <p:spPr bwMode="auto">
          <a:xfrm>
            <a:off x="762000" y="381000"/>
            <a:ext cx="31242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i="1">
                <a:solidFill>
                  <a:srgbClr val="000000"/>
                </a:solidFill>
                <a:latin typeface="Times New Roman" panose="02020603050405020304" pitchFamily="18" charset="0"/>
                <a:cs typeface="Times New Roman" panose="02020603050405020304" pitchFamily="18" charset="0"/>
              </a:rPr>
              <a:t>Mikrotiterplatte mit positiven (gelb) und negativen (farblos) ELISA-Testergebnissen. Die spezifische Antigen-Antikörper-Bindung wird beim ELISA durch eine Farbreaktion angezeigt. Die Stärke der Farbreaktion ist ein Maß für den Antikörpergehalt im Serum. </a:t>
            </a:r>
            <a:r>
              <a:rPr lang="de-DE" altLang="de-DE" sz="1800">
                <a:solidFill>
                  <a:srgbClr val="000000"/>
                </a:solidFill>
                <a:latin typeface="Times New Roman" panose="02020603050405020304" pitchFamily="18" charset="0"/>
                <a:cs typeface="Times New Roman" panose="02020603050405020304" pitchFamily="18" charset="0"/>
              </a:rPr>
              <a:t>Kimmig</a:t>
            </a:r>
            <a:endParaRPr lang="de-AT" altLang="de-DE" sz="1800">
              <a:solidFill>
                <a:schemeClr val="tx1"/>
              </a:solidFill>
              <a:latin typeface="Times New Roman" panose="02020603050405020304" pitchFamily="18" charset="0"/>
            </a:endParaRPr>
          </a:p>
        </p:txBody>
      </p:sp>
      <p:sp>
        <p:nvSpPr>
          <p:cNvPr id="49157" name="Text Box 5">
            <a:extLst>
              <a:ext uri="{FF2B5EF4-FFF2-40B4-BE49-F238E27FC236}">
                <a16:creationId xmlns:a16="http://schemas.microsoft.com/office/drawing/2014/main" id="{B8039EB1-642A-4AFF-9B0E-430FDD4E944D}"/>
              </a:ext>
            </a:extLst>
          </p:cNvPr>
          <p:cNvSpPr txBox="1">
            <a:spLocks noChangeArrowheads="1"/>
          </p:cNvSpPr>
          <p:nvPr/>
        </p:nvSpPr>
        <p:spPr bwMode="auto">
          <a:xfrm>
            <a:off x="4724400" y="3810000"/>
            <a:ext cx="3810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i="1">
                <a:solidFill>
                  <a:srgbClr val="000000"/>
                </a:solidFill>
                <a:latin typeface="Times New Roman" panose="02020603050405020304" pitchFamily="18" charset="0"/>
                <a:cs typeface="Times New Roman" panose="02020603050405020304" pitchFamily="18" charset="0"/>
              </a:rPr>
              <a:t>Positiver Immunfluoreszenztest auf Borrelien, Die Antikörperbindung an den jeweiligen Erregern wird mit Hilfe eines Fluoreszenzfarbstoffs angezeigt. Bei positiver Reaktion kommt es unter UV zu einer Fluoreszenz der Erreger, bei negativer Reaktion erscheinen sie rot in der Gegenfärbung. </a:t>
            </a:r>
            <a:r>
              <a:rPr lang="de-DE" altLang="de-DE" sz="1800">
                <a:solidFill>
                  <a:srgbClr val="000000"/>
                </a:solidFill>
                <a:latin typeface="Times New Roman" panose="02020603050405020304" pitchFamily="18" charset="0"/>
                <a:cs typeface="Times New Roman" panose="02020603050405020304" pitchFamily="18" charset="0"/>
              </a:rPr>
              <a:t>Kimmig</a:t>
            </a:r>
            <a:r>
              <a:rPr lang="de-AT" altLang="de-DE" sz="1800">
                <a:solidFill>
                  <a:schemeClr val="tx1"/>
                </a:solidFill>
                <a:latin typeface="Times New Roman" panose="02020603050405020304" pitchFamily="18" charset="0"/>
              </a:rPr>
              <a:t> </a:t>
            </a:r>
          </a:p>
        </p:txBody>
      </p:sp>
    </p:spTree>
  </p:cSld>
  <p:clrMapOvr>
    <a:masterClrMapping/>
  </p:clrMapOvr>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altLang="de-DE" sz="2400" b="1" i="0" u="none" strike="noStrike" cap="none" normalizeH="0" baseline="0" smtClean="0">
            <a:ln>
              <a:noFill/>
            </a:ln>
            <a:solidFill>
              <a:srgbClr val="003399"/>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AT" altLang="de-DE" sz="2400" b="1" i="0" u="none" strike="noStrike" cap="none" normalizeH="0" baseline="0" smtClean="0">
            <a:ln>
              <a:noFill/>
            </a:ln>
            <a:solidFill>
              <a:srgbClr val="003399"/>
            </a:solidFill>
            <a:effectLst/>
            <a:latin typeface="Arial" panose="020B0604020202020204" pitchFamily="34"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1903</Words>
  <Application>Microsoft Office PowerPoint</Application>
  <PresentationFormat>Bildschirmpräsentation (4:3)</PresentationFormat>
  <Paragraphs>428</Paragraphs>
  <Slides>47</Slides>
  <Notes>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47</vt:i4>
      </vt:variant>
    </vt:vector>
  </HeadingPairs>
  <TitlesOfParts>
    <vt:vector size="53" baseType="lpstr">
      <vt:lpstr>Times New Roman</vt:lpstr>
      <vt:lpstr>Arial</vt:lpstr>
      <vt:lpstr>Arial Narrow</vt:lpstr>
      <vt:lpstr>Courier New</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invapat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Rolf Weitkus</dc:creator>
  <cp:lastModifiedBy>invapat@aol.com</cp:lastModifiedBy>
  <cp:revision>25</cp:revision>
  <dcterms:created xsi:type="dcterms:W3CDTF">2007-02-25T09:16:26Z</dcterms:created>
  <dcterms:modified xsi:type="dcterms:W3CDTF">2019-08-24T17:25:56Z</dcterms:modified>
</cp:coreProperties>
</file>